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89" r:id="rId16"/>
    <p:sldId id="290" r:id="rId17"/>
    <p:sldId id="291" r:id="rId18"/>
    <p:sldId id="292" r:id="rId19"/>
    <p:sldId id="293" r:id="rId20"/>
    <p:sldId id="273" r:id="rId21"/>
    <p:sldId id="270" r:id="rId22"/>
    <p:sldId id="271" r:id="rId23"/>
    <p:sldId id="272" r:id="rId24"/>
    <p:sldId id="294" r:id="rId25"/>
    <p:sldId id="274" r:id="rId26"/>
    <p:sldId id="275" r:id="rId27"/>
    <p:sldId id="278" r:id="rId28"/>
    <p:sldId id="277" r:id="rId29"/>
    <p:sldId id="279" r:id="rId30"/>
    <p:sldId id="280" r:id="rId31"/>
    <p:sldId id="281" r:id="rId32"/>
    <p:sldId id="282" r:id="rId33"/>
    <p:sldId id="283" r:id="rId34"/>
    <p:sldId id="284" r:id="rId35"/>
    <p:sldId id="285" r:id="rId3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95" d="100"/>
          <a:sy n="95" d="100"/>
        </p:scale>
        <p:origin x="-1090" y="-77"/>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hr-H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CA96D1C-8A01-4B5A-B9FD-694F0A1C9858}" type="datetimeFigureOut">
              <a:rPr lang="sr-Latn-CS" smtClean="0"/>
              <a:pPr/>
              <a:t>9.4.2020.</a:t>
            </a:fld>
            <a:endParaRPr lang="hr-H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hr-H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r-H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hr-H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B622B38-4A77-44D6-8C7C-D597E45E262E}" type="slidenum">
              <a:rPr lang="hr-HR" smtClean="0"/>
              <a:pPr/>
              <a:t>‹#›</a:t>
            </a:fld>
            <a:endParaRPr lang="hr-HR"/>
          </a:p>
        </p:txBody>
      </p:sp>
    </p:spTree>
    <p:extLst>
      <p:ext uri="{BB962C8B-B14F-4D97-AF65-F5344CB8AC3E}">
        <p14:creationId xmlns:p14="http://schemas.microsoft.com/office/powerpoint/2010/main" val="8935596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bg>
      <p:bgPr>
        <a:blipFill dpi="0" rotWithShape="0">
          <a:blip r:embed="rId2" cstate="print">
            <a:lum/>
          </a:blip>
          <a:srcRect/>
          <a:stretch>
            <a:fillRect t="-2000" b="-2000"/>
          </a:stretch>
        </a:blipFill>
        <a:effectLst/>
      </p:bgPr>
    </p:bg>
    <p:spTree>
      <p:nvGrpSpPr>
        <p:cNvPr id="1" name=""/>
        <p:cNvGrpSpPr/>
        <p:nvPr/>
      </p:nvGrpSpPr>
      <p:grpSpPr>
        <a:xfrm>
          <a:off x="0" y="0"/>
          <a:ext cx="0" cy="0"/>
          <a:chOff x="0" y="0"/>
          <a:chExt cx="0" cy="0"/>
        </a:xfrm>
      </p:grpSpPr>
      <p:pic>
        <p:nvPicPr>
          <p:cNvPr id="3" name="Picture 2" descr="C:\Users\Marko\Desktop\dump-logo.png"/>
          <p:cNvPicPr>
            <a:picLocks noChangeAspect="1" noChangeArrowheads="1"/>
          </p:cNvPicPr>
          <p:nvPr/>
        </p:nvPicPr>
        <p:blipFill>
          <a:blip r:embed="rId3" cstate="print"/>
          <a:srcRect/>
          <a:stretch>
            <a:fillRect/>
          </a:stretch>
        </p:blipFill>
        <p:spPr bwMode="auto">
          <a:xfrm>
            <a:off x="6286512" y="5857892"/>
            <a:ext cx="2574480" cy="785851"/>
          </a:xfrm>
          <a:prstGeom prst="rect">
            <a:avLst/>
          </a:prstGeom>
          <a:noFill/>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57200" y="6422064"/>
            <a:ext cx="2133600" cy="365125"/>
          </a:xfrm>
          <a:prstGeom prst="rect">
            <a:avLst/>
          </a:prstGeom>
        </p:spPr>
        <p:txBody>
          <a:bodyPr/>
          <a:lstStyle/>
          <a:p>
            <a:fld id="{1D8BD707-D9CF-40AE-B4C6-C98DA3205C09}" type="datetimeFigureOut">
              <a:rPr lang="en-US" smtClean="0"/>
              <a:pPr/>
              <a:t>4/9/2020</a:t>
            </a:fld>
            <a:endParaRPr lang="en-US"/>
          </a:p>
        </p:txBody>
      </p:sp>
      <p:sp>
        <p:nvSpPr>
          <p:cNvPr id="5" name="Footer Placeholder 4"/>
          <p:cNvSpPr>
            <a:spLocks noGrp="1"/>
          </p:cNvSpPr>
          <p:nvPr>
            <p:ph type="ftr" sz="quarter" idx="11"/>
          </p:nvPr>
        </p:nvSpPr>
        <p:spPr>
          <a:xfrm>
            <a:off x="3124200" y="6422064"/>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153400" y="6422064"/>
            <a:ext cx="762000" cy="365125"/>
          </a:xfrm>
          <a:prstGeom prst="rect">
            <a:avLst/>
          </a:prstGeom>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cSld name="3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1D8BD707-D9CF-40AE-B4C6-C98DA3205C09}" type="datetimeFigureOut">
              <a:rPr lang="en-US" smtClean="0"/>
              <a:pPr/>
              <a:t>4/9/2020</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2_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2500313" y="4214813"/>
            <a:ext cx="4071937" cy="1477962"/>
          </a:xfrm>
          <a:prstGeom prst="rect">
            <a:avLst/>
          </a:prstGeom>
          <a:noFill/>
          <a:effectLst/>
        </p:spPr>
        <p:txBody>
          <a:bodyPr>
            <a:spAutoFit/>
          </a:bodyPr>
          <a:lstStyle/>
          <a:p>
            <a:pPr algn="ctr">
              <a:defRPr/>
            </a:pPr>
            <a:r>
              <a:rPr lang="hr-HR" sz="9000" dirty="0">
                <a:solidFill>
                  <a:schemeClr val="bg1">
                    <a:lumMod val="50000"/>
                  </a:schemeClr>
                </a:solidFill>
                <a:latin typeface="Calibri" pitchFamily="34" charset="0"/>
              </a:rPr>
              <a:t>H</a:t>
            </a:r>
            <a:r>
              <a:rPr lang="hr-HR" sz="9000" dirty="0" smtClean="0">
                <a:solidFill>
                  <a:schemeClr val="bg1">
                    <a:lumMod val="50000"/>
                  </a:schemeClr>
                </a:solidFill>
                <a:latin typeface="Calibri" pitchFamily="34" charset="0"/>
              </a:rPr>
              <a:t>vala</a:t>
            </a:r>
            <a:r>
              <a:rPr lang="hr-HR" sz="9000" dirty="0">
                <a:solidFill>
                  <a:schemeClr val="bg1">
                    <a:lumMod val="50000"/>
                  </a:schemeClr>
                </a:solidFill>
                <a:latin typeface="Calibri" pitchFamily="34" charset="0"/>
              </a:rPr>
              <a:t>!</a:t>
            </a:r>
            <a:endParaRPr lang="en-US" sz="9000" dirty="0">
              <a:solidFill>
                <a:schemeClr val="bg1">
                  <a:lumMod val="50000"/>
                </a:schemeClr>
              </a:solidFill>
              <a:latin typeface="Calibri"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3" name="Title 1"/>
          <p:cNvSpPr>
            <a:spLocks noGrp="1"/>
          </p:cNvSpPr>
          <p:nvPr>
            <p:ph type="title"/>
          </p:nvPr>
        </p:nvSpPr>
        <p:spPr>
          <a:xfrm>
            <a:off x="1871682" y="4800600"/>
            <a:ext cx="5486400" cy="566738"/>
          </a:xfrm>
        </p:spPr>
        <p:txBody>
          <a:bodyPr anchor="b"/>
          <a:lstStyle>
            <a:lvl1pPr algn="l">
              <a:defRPr sz="2000" b="1"/>
            </a:lvl1pPr>
          </a:lstStyle>
          <a:p>
            <a:r>
              <a:rPr lang="en-US" smtClean="0"/>
              <a:t>Click to edit Master title style</a:t>
            </a:r>
            <a:endParaRPr lang="en-US"/>
          </a:p>
        </p:txBody>
      </p:sp>
      <p:sp>
        <p:nvSpPr>
          <p:cNvPr id="4" name="Picture Placeholder 2"/>
          <p:cNvSpPr>
            <a:spLocks noGrp="1"/>
          </p:cNvSpPr>
          <p:nvPr>
            <p:ph type="pic" idx="1"/>
          </p:nvPr>
        </p:nvSpPr>
        <p:spPr>
          <a:xfrm>
            <a:off x="1871682"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5" name="Text Placeholder 3"/>
          <p:cNvSpPr>
            <a:spLocks noGrp="1"/>
          </p:cNvSpPr>
          <p:nvPr>
            <p:ph type="body" sz="half" idx="2"/>
          </p:nvPr>
        </p:nvSpPr>
        <p:spPr>
          <a:xfrm>
            <a:off x="1871682"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ntent">
    <p:spTree>
      <p:nvGrpSpPr>
        <p:cNvPr id="1" name=""/>
        <p:cNvGrpSpPr/>
        <p:nvPr/>
      </p:nvGrpSpPr>
      <p:grpSpPr>
        <a:xfrm>
          <a:off x="0" y="0"/>
          <a:ext cx="0" cy="0"/>
          <a:chOff x="0" y="0"/>
          <a:chExt cx="0" cy="0"/>
        </a:xfrm>
      </p:grpSpPr>
      <p:sp>
        <p:nvSpPr>
          <p:cNvPr id="2" name="Title 1"/>
          <p:cNvSpPr>
            <a:spLocks noGrp="1"/>
          </p:cNvSpPr>
          <p:nvPr>
            <p:ph type="title"/>
          </p:nvPr>
        </p:nvSpPr>
        <p:spPr>
          <a:xfrm>
            <a:off x="357158" y="-24"/>
            <a:ext cx="8329642" cy="1075378"/>
          </a:xfrm>
          <a:effectLst/>
        </p:spPr>
        <p:txBody>
          <a:bodyPr/>
          <a:lstStyle>
            <a:lvl1pPr>
              <a:defRPr lang="hr-HR" dirty="0"/>
            </a:lvl1pPr>
          </a:lstStyle>
          <a:p>
            <a:r>
              <a:rPr lang="en-US" smtClean="0"/>
              <a:t>Click to edit Master title style</a:t>
            </a:r>
            <a:endParaRPr lang="hr-HR" dirty="0"/>
          </a:p>
        </p:txBody>
      </p:sp>
      <p:sp>
        <p:nvSpPr>
          <p:cNvPr id="4" name="Content Placeholder 2"/>
          <p:cNvSpPr>
            <a:spLocks noGrp="1"/>
          </p:cNvSpPr>
          <p:nvPr>
            <p:ph idx="1"/>
          </p:nvPr>
        </p:nvSpPr>
        <p:spPr>
          <a:xfrm>
            <a:off x="357158" y="1071546"/>
            <a:ext cx="8329642" cy="4936349"/>
          </a:xfrm>
        </p:spPr>
        <p:txBody>
          <a:bodyPr/>
          <a:lstStyle>
            <a:lvl1pPr>
              <a:buClr>
                <a:srgbClr val="2687CA"/>
              </a:buClr>
              <a:buFont typeface="Arial" pitchFamily="34" charset="0"/>
              <a:buChar char="•"/>
              <a:defRPr>
                <a:solidFill>
                  <a:schemeClr val="tx1">
                    <a:lumMod val="75000"/>
                    <a:lumOff val="25000"/>
                  </a:schemeClr>
                </a:solidFill>
              </a:defRPr>
            </a:lvl1pPr>
            <a:lvl2pPr>
              <a:buClr>
                <a:srgbClr val="2687CA"/>
              </a:buClr>
              <a:buFont typeface="Arial" pitchFamily="34" charset="0"/>
              <a:buChar char="•"/>
              <a:defRPr>
                <a:solidFill>
                  <a:schemeClr val="tx1">
                    <a:lumMod val="75000"/>
                    <a:lumOff val="25000"/>
                  </a:schemeClr>
                </a:solidFill>
              </a:defRPr>
            </a:lvl2pPr>
            <a:lvl3pPr>
              <a:buClr>
                <a:srgbClr val="2687CA"/>
              </a:buClr>
              <a:buFont typeface="Arial" pitchFamily="34" charset="0"/>
              <a:buChar char="•"/>
              <a:defRPr>
                <a:solidFill>
                  <a:schemeClr val="tx1">
                    <a:lumMod val="75000"/>
                    <a:lumOff val="25000"/>
                  </a:schemeClr>
                </a:solidFill>
              </a:defRPr>
            </a:lvl3pPr>
            <a:lvl4pPr>
              <a:buClr>
                <a:srgbClr val="2687CA"/>
              </a:buClr>
              <a:buFont typeface="Arial" pitchFamily="34" charset="0"/>
              <a:buChar char="•"/>
              <a:defRPr>
                <a:solidFill>
                  <a:schemeClr val="tx1">
                    <a:lumMod val="75000"/>
                    <a:lumOff val="25000"/>
                  </a:schemeClr>
                </a:solidFill>
              </a:defRPr>
            </a:lvl4pPr>
            <a:lvl5pPr>
              <a:buClr>
                <a:srgbClr val="2687CA"/>
              </a:buClr>
              <a:buFont typeface="Arial" pitchFamily="34" charset="0"/>
              <a:buChar char="•"/>
              <a:defRPr>
                <a:solidFill>
                  <a:schemeClr val="tx1">
                    <a:lumMod val="75000"/>
                    <a:lumOff val="25000"/>
                  </a:schemeClr>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1_Content">
    <p:spTree>
      <p:nvGrpSpPr>
        <p:cNvPr id="1" name=""/>
        <p:cNvGrpSpPr/>
        <p:nvPr/>
      </p:nvGrpSpPr>
      <p:grpSpPr>
        <a:xfrm>
          <a:off x="0" y="0"/>
          <a:ext cx="0" cy="0"/>
          <a:chOff x="0" y="0"/>
          <a:chExt cx="0" cy="0"/>
        </a:xfrm>
      </p:grpSpPr>
      <p:sp>
        <p:nvSpPr>
          <p:cNvPr id="2" name="Title 1"/>
          <p:cNvSpPr>
            <a:spLocks noGrp="1"/>
          </p:cNvSpPr>
          <p:nvPr>
            <p:ph type="title"/>
          </p:nvPr>
        </p:nvSpPr>
        <p:spPr>
          <a:xfrm>
            <a:off x="357158" y="-24"/>
            <a:ext cx="8329642" cy="1075378"/>
          </a:xfrm>
        </p:spPr>
        <p:txBody>
          <a:bodyPr/>
          <a:lstStyle>
            <a:lvl1pPr>
              <a:defRPr lang="hr-HR" dirty="0"/>
            </a:lvl1pPr>
          </a:lstStyle>
          <a:p>
            <a:r>
              <a:rPr lang="en-US" smtClean="0"/>
              <a:t>Click to edit Master title style</a:t>
            </a:r>
            <a:endParaRPr lang="hr-H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Content2">
    <p:spTree>
      <p:nvGrpSpPr>
        <p:cNvPr id="1" name=""/>
        <p:cNvGrpSpPr/>
        <p:nvPr/>
      </p:nvGrpSpPr>
      <p:grpSpPr>
        <a:xfrm>
          <a:off x="0" y="0"/>
          <a:ext cx="0" cy="0"/>
          <a:chOff x="0" y="0"/>
          <a:chExt cx="0" cy="0"/>
        </a:xfrm>
      </p:grpSpPr>
      <p:sp>
        <p:nvSpPr>
          <p:cNvPr id="2" name="Title 1"/>
          <p:cNvSpPr>
            <a:spLocks noGrp="1"/>
          </p:cNvSpPr>
          <p:nvPr>
            <p:ph type="title"/>
          </p:nvPr>
        </p:nvSpPr>
        <p:spPr>
          <a:xfrm>
            <a:off x="357158" y="-24"/>
            <a:ext cx="8329642" cy="1075378"/>
          </a:xfrm>
        </p:spPr>
        <p:txBody>
          <a:bodyPr/>
          <a:lstStyle>
            <a:lvl1pPr>
              <a:defRPr lang="hr-HR" dirty="0"/>
            </a:lvl1pPr>
          </a:lstStyle>
          <a:p>
            <a:r>
              <a:rPr lang="en-US" smtClean="0"/>
              <a:t>Click to edit Master title style</a:t>
            </a:r>
            <a:endParaRPr lang="hr-HR" dirty="0"/>
          </a:p>
        </p:txBody>
      </p:sp>
      <p:sp>
        <p:nvSpPr>
          <p:cNvPr id="3" name="Content Placeholder 2"/>
          <p:cNvSpPr>
            <a:spLocks noGrp="1"/>
          </p:cNvSpPr>
          <p:nvPr>
            <p:ph idx="1"/>
          </p:nvPr>
        </p:nvSpPr>
        <p:spPr>
          <a:xfrm>
            <a:off x="4286248" y="1071546"/>
            <a:ext cx="4400552" cy="4857784"/>
          </a:xfrm>
        </p:spPr>
        <p:txBody>
          <a:bodyPr/>
          <a:lstStyle>
            <a:lvl1pPr>
              <a:buClr>
                <a:srgbClr val="2687CA"/>
              </a:buClr>
              <a:buFont typeface="Arial" pitchFamily="34" charset="0"/>
              <a:buChar char="•"/>
              <a:defRPr sz="3000">
                <a:solidFill>
                  <a:schemeClr val="tx1">
                    <a:lumMod val="75000"/>
                    <a:lumOff val="25000"/>
                  </a:schemeClr>
                </a:solidFill>
              </a:defRPr>
            </a:lvl1pPr>
            <a:lvl2pPr>
              <a:buClr>
                <a:srgbClr val="2687CA"/>
              </a:buClr>
              <a:buFont typeface="Arial" pitchFamily="34" charset="0"/>
              <a:buChar char="•"/>
              <a:defRPr>
                <a:solidFill>
                  <a:schemeClr val="tx1">
                    <a:lumMod val="75000"/>
                    <a:lumOff val="25000"/>
                  </a:schemeClr>
                </a:solidFill>
              </a:defRPr>
            </a:lvl2pPr>
            <a:lvl3pPr>
              <a:buClr>
                <a:srgbClr val="2687CA"/>
              </a:buClr>
              <a:buFont typeface="Arial" pitchFamily="34" charset="0"/>
              <a:buChar char="•"/>
              <a:defRPr>
                <a:solidFill>
                  <a:schemeClr val="tx1">
                    <a:lumMod val="75000"/>
                    <a:lumOff val="25000"/>
                  </a:schemeClr>
                </a:solidFill>
              </a:defRPr>
            </a:lvl3pPr>
            <a:lvl4pPr>
              <a:buClr>
                <a:srgbClr val="2687CA"/>
              </a:buClr>
              <a:buFont typeface="Arial" pitchFamily="34" charset="0"/>
              <a:buChar char="•"/>
              <a:defRPr>
                <a:solidFill>
                  <a:schemeClr val="tx1">
                    <a:lumMod val="75000"/>
                    <a:lumOff val="25000"/>
                  </a:schemeClr>
                </a:solidFill>
              </a:defRPr>
            </a:lvl4pPr>
            <a:lvl5pPr>
              <a:buClr>
                <a:srgbClr val="2687CA"/>
              </a:buClr>
              <a:buFont typeface="Arial" pitchFamily="34" charset="0"/>
              <a:buChar char="•"/>
              <a:defRPr>
                <a:solidFill>
                  <a:schemeClr val="tx1">
                    <a:lumMod val="75000"/>
                    <a:lumOff val="25000"/>
                  </a:schemeClr>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p:cSld name="1_Custom Layout">
    <p:bg>
      <p:bgPr>
        <a:blipFill dpi="0" rotWithShape="0">
          <a:blip r:embed="rId2" cstate="print">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p:cSld name="2_Custom Layou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lum/>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57188" y="142852"/>
            <a:ext cx="8329612" cy="931886"/>
          </a:xfrm>
          <a:prstGeom prst="rect">
            <a:avLst/>
          </a:prstGeom>
          <a:noFill/>
          <a:ln>
            <a:noFill/>
            <a:headEnd/>
            <a:tailEnd/>
          </a:ln>
          <a:effectLst/>
        </p:spPr>
        <p:style>
          <a:lnRef idx="1">
            <a:schemeClr val="accent3"/>
          </a:lnRef>
          <a:fillRef idx="3">
            <a:schemeClr val="accent3"/>
          </a:fillRef>
          <a:effectRef idx="2">
            <a:schemeClr val="accent3"/>
          </a:effectRef>
          <a:fontRef idx="none"/>
        </p:style>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hr-HR" dirty="0" smtClean="0"/>
          </a:p>
        </p:txBody>
      </p:sp>
      <p:sp>
        <p:nvSpPr>
          <p:cNvPr id="1027" name="Rectangle 3"/>
          <p:cNvSpPr>
            <a:spLocks noGrp="1" noChangeArrowheads="1"/>
          </p:cNvSpPr>
          <p:nvPr>
            <p:ph type="body" idx="1"/>
          </p:nvPr>
        </p:nvSpPr>
        <p:spPr bwMode="auto">
          <a:xfrm>
            <a:off x="357188" y="1071563"/>
            <a:ext cx="8329612" cy="49371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r-HR" smtClean="0"/>
          </a:p>
        </p:txBody>
      </p:sp>
      <p:pic>
        <p:nvPicPr>
          <p:cNvPr id="4" name="Picture 2" descr="C:\Users\Marko\Desktop\dump-logo.png"/>
          <p:cNvPicPr>
            <a:picLocks noChangeAspect="1" noChangeArrowheads="1"/>
          </p:cNvPicPr>
          <p:nvPr/>
        </p:nvPicPr>
        <p:blipFill>
          <a:blip r:embed="rId14" cstate="print"/>
          <a:srcRect/>
          <a:stretch>
            <a:fillRect/>
          </a:stretch>
        </p:blipFill>
        <p:spPr bwMode="auto">
          <a:xfrm>
            <a:off x="7358082" y="6184985"/>
            <a:ext cx="1502910" cy="458758"/>
          </a:xfrm>
          <a:prstGeom prst="rect">
            <a:avLst/>
          </a:prstGeom>
          <a:noFill/>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algn="l" rtl="0" eaLnBrk="1" fontAlgn="base" hangingPunct="1">
        <a:spcBef>
          <a:spcPct val="20000"/>
        </a:spcBef>
        <a:spcAft>
          <a:spcPct val="0"/>
        </a:spcAft>
        <a:buClr>
          <a:srgbClr val="005B6E"/>
        </a:buClr>
        <a:buFont typeface="Courier New" pitchFamily="49" charset="0"/>
        <a:buNone/>
        <a:defRPr lang="hr-HR" sz="4400" b="0" kern="0" dirty="0" smtClean="0">
          <a:solidFill>
            <a:schemeClr val="tx1">
              <a:lumMod val="85000"/>
              <a:lumOff val="15000"/>
            </a:schemeClr>
          </a:solidFill>
          <a:effectLst/>
          <a:latin typeface="Calibri" pitchFamily="34" charset="0"/>
          <a:ea typeface="+mn-ea"/>
          <a:cs typeface="+mn-cs"/>
        </a:defRPr>
      </a:lvl1pPr>
      <a:lvl2pPr algn="l" rtl="0" eaLnBrk="1" fontAlgn="base" hangingPunct="1">
        <a:spcBef>
          <a:spcPct val="0"/>
        </a:spcBef>
        <a:spcAft>
          <a:spcPct val="0"/>
        </a:spcAft>
        <a:defRPr sz="3800">
          <a:solidFill>
            <a:srgbClr val="7F7F7F"/>
          </a:solidFill>
          <a:latin typeface="Calibri" pitchFamily="34" charset="0"/>
        </a:defRPr>
      </a:lvl2pPr>
      <a:lvl3pPr algn="l" rtl="0" eaLnBrk="1" fontAlgn="base" hangingPunct="1">
        <a:spcBef>
          <a:spcPct val="0"/>
        </a:spcBef>
        <a:spcAft>
          <a:spcPct val="0"/>
        </a:spcAft>
        <a:defRPr sz="3800">
          <a:solidFill>
            <a:srgbClr val="7F7F7F"/>
          </a:solidFill>
          <a:latin typeface="Calibri" pitchFamily="34" charset="0"/>
        </a:defRPr>
      </a:lvl3pPr>
      <a:lvl4pPr algn="l" rtl="0" eaLnBrk="1" fontAlgn="base" hangingPunct="1">
        <a:spcBef>
          <a:spcPct val="0"/>
        </a:spcBef>
        <a:spcAft>
          <a:spcPct val="0"/>
        </a:spcAft>
        <a:defRPr sz="3800">
          <a:solidFill>
            <a:srgbClr val="7F7F7F"/>
          </a:solidFill>
          <a:latin typeface="Calibri" pitchFamily="34" charset="0"/>
        </a:defRPr>
      </a:lvl4pPr>
      <a:lvl5pPr algn="l" rtl="0" eaLnBrk="1" fontAlgn="base" hangingPunct="1">
        <a:spcBef>
          <a:spcPct val="0"/>
        </a:spcBef>
        <a:spcAft>
          <a:spcPct val="0"/>
        </a:spcAft>
        <a:defRPr sz="3800">
          <a:solidFill>
            <a:srgbClr val="7F7F7F"/>
          </a:solidFill>
          <a:latin typeface="Calibri" pitchFamily="34" charset="0"/>
        </a:defRPr>
      </a:lvl5pPr>
      <a:lvl6pPr marL="457200" algn="l" rtl="0" eaLnBrk="1" fontAlgn="base" hangingPunct="1">
        <a:spcBef>
          <a:spcPct val="0"/>
        </a:spcBef>
        <a:spcAft>
          <a:spcPct val="0"/>
        </a:spcAft>
        <a:defRPr sz="4000">
          <a:solidFill>
            <a:srgbClr val="900E05"/>
          </a:solidFill>
          <a:latin typeface="Arial" charset="0"/>
        </a:defRPr>
      </a:lvl6pPr>
      <a:lvl7pPr marL="914400" algn="l" rtl="0" eaLnBrk="1" fontAlgn="base" hangingPunct="1">
        <a:spcBef>
          <a:spcPct val="0"/>
        </a:spcBef>
        <a:spcAft>
          <a:spcPct val="0"/>
        </a:spcAft>
        <a:defRPr sz="4000">
          <a:solidFill>
            <a:srgbClr val="900E05"/>
          </a:solidFill>
          <a:latin typeface="Arial" charset="0"/>
        </a:defRPr>
      </a:lvl7pPr>
      <a:lvl8pPr marL="1371600" algn="l" rtl="0" eaLnBrk="1" fontAlgn="base" hangingPunct="1">
        <a:spcBef>
          <a:spcPct val="0"/>
        </a:spcBef>
        <a:spcAft>
          <a:spcPct val="0"/>
        </a:spcAft>
        <a:defRPr sz="4000">
          <a:solidFill>
            <a:srgbClr val="900E05"/>
          </a:solidFill>
          <a:latin typeface="Arial" charset="0"/>
        </a:defRPr>
      </a:lvl8pPr>
      <a:lvl9pPr marL="1828800" algn="l" rtl="0" eaLnBrk="1" fontAlgn="base" hangingPunct="1">
        <a:spcBef>
          <a:spcPct val="0"/>
        </a:spcBef>
        <a:spcAft>
          <a:spcPct val="0"/>
        </a:spcAft>
        <a:defRPr sz="4000">
          <a:solidFill>
            <a:srgbClr val="900E05"/>
          </a:solidFill>
          <a:latin typeface="Arial" charset="0"/>
        </a:defRPr>
      </a:lvl9pPr>
    </p:titleStyle>
    <p:bodyStyle>
      <a:lvl1pPr marL="342900" indent="-342900" algn="l" rtl="0" eaLnBrk="1" fontAlgn="base" hangingPunct="1">
        <a:spcBef>
          <a:spcPct val="20000"/>
        </a:spcBef>
        <a:spcAft>
          <a:spcPct val="0"/>
        </a:spcAft>
        <a:buClr>
          <a:srgbClr val="2687CA"/>
        </a:buClr>
        <a:buSzPct val="120000"/>
        <a:buFont typeface="Arial" charset="0"/>
        <a:buChar char="•"/>
        <a:defRPr sz="3200">
          <a:solidFill>
            <a:srgbClr val="404040"/>
          </a:solidFill>
          <a:latin typeface="Calibri" pitchFamily="34" charset="0"/>
          <a:ea typeface="+mn-ea"/>
          <a:cs typeface="+mn-cs"/>
        </a:defRPr>
      </a:lvl1pPr>
      <a:lvl2pPr marL="742950" indent="-285750" algn="l" rtl="0" eaLnBrk="1" fontAlgn="base" hangingPunct="1">
        <a:spcBef>
          <a:spcPct val="20000"/>
        </a:spcBef>
        <a:spcAft>
          <a:spcPct val="0"/>
        </a:spcAft>
        <a:buClr>
          <a:srgbClr val="2687CA"/>
        </a:buClr>
        <a:buSzPct val="100000"/>
        <a:buFont typeface="Arial" charset="0"/>
        <a:buChar char="•"/>
        <a:defRPr sz="2800">
          <a:solidFill>
            <a:srgbClr val="404040"/>
          </a:solidFill>
          <a:latin typeface="Calibri" pitchFamily="34" charset="0"/>
        </a:defRPr>
      </a:lvl2pPr>
      <a:lvl3pPr marL="1143000" indent="-228600" algn="l" rtl="0" eaLnBrk="1" fontAlgn="base" hangingPunct="1">
        <a:spcBef>
          <a:spcPct val="20000"/>
        </a:spcBef>
        <a:spcAft>
          <a:spcPct val="0"/>
        </a:spcAft>
        <a:buClr>
          <a:srgbClr val="0070C0"/>
        </a:buClr>
        <a:buSzPct val="100000"/>
        <a:buFont typeface="Arial" charset="0"/>
        <a:buChar char="•"/>
        <a:defRPr sz="2400">
          <a:solidFill>
            <a:srgbClr val="404040"/>
          </a:solidFill>
          <a:latin typeface="Calibri" pitchFamily="34" charset="0"/>
        </a:defRPr>
      </a:lvl3pPr>
      <a:lvl4pPr marL="1600200" indent="-228600" algn="l" rtl="0" eaLnBrk="1" fontAlgn="base" hangingPunct="1">
        <a:spcBef>
          <a:spcPct val="20000"/>
        </a:spcBef>
        <a:spcAft>
          <a:spcPct val="0"/>
        </a:spcAft>
        <a:buClr>
          <a:srgbClr val="2687CA"/>
        </a:buClr>
        <a:buSzPct val="100000"/>
        <a:buFont typeface="Arial" charset="0"/>
        <a:buChar char="•"/>
        <a:defRPr sz="2000">
          <a:solidFill>
            <a:srgbClr val="404040"/>
          </a:solidFill>
          <a:latin typeface="Calibri" pitchFamily="34" charset="0"/>
        </a:defRPr>
      </a:lvl4pPr>
      <a:lvl5pPr marL="2057400" indent="-228600" algn="l" rtl="0" eaLnBrk="1" fontAlgn="base" hangingPunct="1">
        <a:spcBef>
          <a:spcPct val="20000"/>
        </a:spcBef>
        <a:spcAft>
          <a:spcPct val="0"/>
        </a:spcAft>
        <a:buClr>
          <a:srgbClr val="2687CA"/>
        </a:buClr>
        <a:buSzPct val="100000"/>
        <a:buFont typeface="Arial" charset="0"/>
        <a:buChar char="•"/>
        <a:defRPr sz="2000">
          <a:solidFill>
            <a:srgbClr val="404040"/>
          </a:solidFill>
          <a:latin typeface="Calibri" pitchFamily="34" charset="0"/>
        </a:defRPr>
      </a:lvl5pPr>
      <a:lvl6pPr marL="2514600" indent="-228600" algn="l" rtl="0" eaLnBrk="1" fontAlgn="base" hangingPunct="1">
        <a:spcBef>
          <a:spcPct val="20000"/>
        </a:spcBef>
        <a:spcAft>
          <a:spcPct val="0"/>
        </a:spcAft>
        <a:buClr>
          <a:srgbClr val="FF6600"/>
        </a:buClr>
        <a:buFont typeface="Wingdings" pitchFamily="2" charset="2"/>
        <a:buChar char="§"/>
        <a:defRPr sz="2000">
          <a:solidFill>
            <a:schemeClr val="tx1"/>
          </a:solidFill>
          <a:latin typeface="+mn-lt"/>
        </a:defRPr>
      </a:lvl6pPr>
      <a:lvl7pPr marL="2971800" indent="-228600" algn="l" rtl="0" eaLnBrk="1" fontAlgn="base" hangingPunct="1">
        <a:spcBef>
          <a:spcPct val="20000"/>
        </a:spcBef>
        <a:spcAft>
          <a:spcPct val="0"/>
        </a:spcAft>
        <a:buClr>
          <a:srgbClr val="FF6600"/>
        </a:buClr>
        <a:buFont typeface="Wingdings" pitchFamily="2" charset="2"/>
        <a:buChar char="§"/>
        <a:defRPr sz="2000">
          <a:solidFill>
            <a:schemeClr val="tx1"/>
          </a:solidFill>
          <a:latin typeface="+mn-lt"/>
        </a:defRPr>
      </a:lvl7pPr>
      <a:lvl8pPr marL="3429000" indent="-228600" algn="l" rtl="0" eaLnBrk="1" fontAlgn="base" hangingPunct="1">
        <a:spcBef>
          <a:spcPct val="20000"/>
        </a:spcBef>
        <a:spcAft>
          <a:spcPct val="0"/>
        </a:spcAft>
        <a:buClr>
          <a:srgbClr val="FF6600"/>
        </a:buClr>
        <a:buFont typeface="Wingdings" pitchFamily="2" charset="2"/>
        <a:buChar char="§"/>
        <a:defRPr sz="2000">
          <a:solidFill>
            <a:schemeClr val="tx1"/>
          </a:solidFill>
          <a:latin typeface="+mn-lt"/>
        </a:defRPr>
      </a:lvl8pPr>
      <a:lvl9pPr marL="3886200" indent="-228600" algn="l" rtl="0" eaLnBrk="1" fontAlgn="base" hangingPunct="1">
        <a:spcBef>
          <a:spcPct val="20000"/>
        </a:spcBef>
        <a:spcAft>
          <a:spcPct val="0"/>
        </a:spcAft>
        <a:buClr>
          <a:srgbClr val="FF6600"/>
        </a:buClr>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eg"/><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kauli.jpg"/>
          <p:cNvPicPr>
            <a:picLocks noChangeAspect="1"/>
          </p:cNvPicPr>
          <p:nvPr/>
        </p:nvPicPr>
        <p:blipFill>
          <a:blip r:embed="rId2" cstate="print"/>
          <a:stretch>
            <a:fillRect/>
          </a:stretch>
        </p:blipFill>
        <p:spPr>
          <a:xfrm>
            <a:off x="0" y="0"/>
            <a:ext cx="9144000" cy="6858000"/>
          </a:xfrm>
          <a:prstGeom prst="rect">
            <a:avLst/>
          </a:prstGeom>
        </p:spPr>
      </p:pic>
      <p:sp>
        <p:nvSpPr>
          <p:cNvPr id="6" name="Rectangle 5"/>
          <p:cNvSpPr/>
          <p:nvPr/>
        </p:nvSpPr>
        <p:spPr>
          <a:xfrm>
            <a:off x="0" y="4191000"/>
            <a:ext cx="9144000" cy="990600"/>
          </a:xfrm>
          <a:prstGeom prst="rect">
            <a:avLst/>
          </a:prstGeom>
          <a:solidFill>
            <a:schemeClr val="tx1">
              <a:alpha val="70000"/>
            </a:schemeClr>
          </a:solidFill>
          <a:ln>
            <a:noFill/>
          </a:ln>
          <a:effectLst>
            <a:outerShdw blurRad="254000" dist="12700" dir="2700000" sx="102000" sy="102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sp>
        <p:nvSpPr>
          <p:cNvPr id="5" name="Rectangle 4"/>
          <p:cNvSpPr/>
          <p:nvPr/>
        </p:nvSpPr>
        <p:spPr>
          <a:xfrm>
            <a:off x="990600" y="4243685"/>
            <a:ext cx="7924800" cy="861774"/>
          </a:xfrm>
          <a:prstGeom prst="rect">
            <a:avLst/>
          </a:prstGeom>
          <a:noFill/>
        </p:spPr>
        <p:txBody>
          <a:bodyPr wrap="square" lIns="91440" tIns="45720" rIns="91440" bIns="45720">
            <a:spAutoFit/>
          </a:bodyPr>
          <a:lstStyle/>
          <a:p>
            <a:pPr algn="r"/>
            <a:r>
              <a:rPr lang="hr-HR" sz="5000" dirty="0" smtClean="0">
                <a:ln w="18415" cmpd="sng">
                  <a:solidFill>
                    <a:srgbClr val="FFFFFF"/>
                  </a:solidFill>
                  <a:prstDash val="solid"/>
                </a:ln>
                <a:solidFill>
                  <a:schemeClr val="bg1"/>
                </a:solidFill>
                <a:effectLst>
                  <a:outerShdw blurRad="63500" dir="3600000" algn="tl" rotWithShape="0">
                    <a:srgbClr val="000000">
                      <a:alpha val="70000"/>
                    </a:srgbClr>
                  </a:outerShdw>
                </a:effectLst>
                <a:latin typeface="Segoe UI" pitchFamily="34" charset="0"/>
                <a:ea typeface="Segoe UI" pitchFamily="34" charset="0"/>
                <a:cs typeface="Segoe UI" pitchFamily="34" charset="0"/>
              </a:rPr>
              <a:t>Dinamičko programiranje</a:t>
            </a:r>
            <a:endParaRPr lang="en-US" sz="5000" dirty="0">
              <a:ln w="18415" cmpd="sng">
                <a:solidFill>
                  <a:srgbClr val="FFFFFF"/>
                </a:solidFill>
                <a:prstDash val="solid"/>
              </a:ln>
              <a:solidFill>
                <a:schemeClr val="bg1"/>
              </a:solidFill>
              <a:effectLst>
                <a:outerShdw blurRad="63500" dir="3600000" algn="tl" rotWithShape="0">
                  <a:srgbClr val="000000">
                    <a:alpha val="70000"/>
                  </a:srgbClr>
                </a:outerShdw>
              </a:effectLst>
              <a:latin typeface="Segoe UI" pitchFamily="34" charset="0"/>
              <a:ea typeface="Segoe UI" pitchFamily="34" charset="0"/>
              <a:cs typeface="Segoe UI" pitchFamily="34" charset="0"/>
            </a:endParaRPr>
          </a:p>
        </p:txBody>
      </p:sp>
      <p:pic>
        <p:nvPicPr>
          <p:cNvPr id="7" name="Picture 6" descr="dump-logo.png"/>
          <p:cNvPicPr>
            <a:picLocks noChangeAspect="1"/>
          </p:cNvPicPr>
          <p:nvPr/>
        </p:nvPicPr>
        <p:blipFill>
          <a:blip r:embed="rId3" cstate="print">
            <a:duotone>
              <a:schemeClr val="bg2">
                <a:shade val="45000"/>
                <a:satMod val="135000"/>
              </a:schemeClr>
              <a:prstClr val="white"/>
            </a:duotone>
            <a:lum bright="59000"/>
          </a:blip>
          <a:stretch>
            <a:fillRect/>
          </a:stretch>
        </p:blipFill>
        <p:spPr>
          <a:xfrm>
            <a:off x="295275" y="304800"/>
            <a:ext cx="1579166" cy="482035"/>
          </a:xfrm>
          <a:prstGeom prst="rect">
            <a:avLst/>
          </a:prstGeom>
          <a:effectLst>
            <a:outerShdw blurRad="88900" dist="12700" dir="2700000" sx="103000" sy="103000" algn="tl" rotWithShape="0">
              <a:prstClr val="black">
                <a:alpha val="50000"/>
              </a:prstClr>
            </a:outerShdw>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smtClean="0"/>
              <a:t>Zadatak: Bankomati</a:t>
            </a:r>
            <a:endParaRPr lang="hr-HR" dirty="0"/>
          </a:p>
        </p:txBody>
      </p:sp>
      <p:sp>
        <p:nvSpPr>
          <p:cNvPr id="3" name="Content Placeholder 2"/>
          <p:cNvSpPr>
            <a:spLocks noGrp="1"/>
          </p:cNvSpPr>
          <p:nvPr>
            <p:ph idx="1"/>
          </p:nvPr>
        </p:nvSpPr>
        <p:spPr/>
        <p:txBody>
          <a:bodyPr/>
          <a:lstStyle/>
          <a:p>
            <a:r>
              <a:rPr lang="hr-HR" dirty="0" smtClean="0"/>
              <a:t>Bankari su odlučili malo poboljšati bankomate pa uvidjeli da bi bilo korisno da bankomat uvijek isplaćuje koristeći najmanji broj novčanica. Nažalost oni nemaju pojma programirat i vas su zamolili za pomoć.</a:t>
            </a:r>
          </a:p>
          <a:p>
            <a:r>
              <a:rPr lang="hr-HR" dirty="0" smtClean="0"/>
              <a:t>Vama će bankomat reći kakve vrste novčanica ima, te možete smatrati da svake vrste ima beskonačno mnogo novčanica. </a:t>
            </a:r>
          </a:p>
          <a:p>
            <a:r>
              <a:rPr lang="hr-HR" dirty="0" smtClean="0"/>
              <a:t>Zanima nas sa koliko najmanje novčanica se može isplatiti određeni iznos.</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smtClean="0"/>
              <a:t>Zadatak: Bankomati</a:t>
            </a:r>
            <a:endParaRPr lang="hr-HR" dirty="0"/>
          </a:p>
        </p:txBody>
      </p:sp>
      <p:sp>
        <p:nvSpPr>
          <p:cNvPr id="3" name="Content Placeholder 2"/>
          <p:cNvSpPr>
            <a:spLocks noGrp="1"/>
          </p:cNvSpPr>
          <p:nvPr>
            <p:ph idx="1"/>
          </p:nvPr>
        </p:nvSpPr>
        <p:spPr/>
        <p:txBody>
          <a:bodyPr/>
          <a:lstStyle/>
          <a:p>
            <a:r>
              <a:rPr lang="hr-HR" dirty="0" smtClean="0"/>
              <a:t>Primjer ulaza: U prvom redu su S i N, suma koju treba isplatiti, N broj vrsta novčanica. Zatim u idućih N redova vrijednost pojedine novčanice.</a:t>
            </a:r>
          </a:p>
          <a:p>
            <a:r>
              <a:rPr lang="hr-HR" dirty="0" smtClean="0"/>
              <a:t>Ulaz:</a:t>
            </a:r>
          </a:p>
          <a:p>
            <a:pPr>
              <a:buNone/>
            </a:pPr>
            <a:r>
              <a:rPr lang="hr-HR" dirty="0" smtClean="0"/>
              <a:t>11 3</a:t>
            </a:r>
          </a:p>
          <a:p>
            <a:pPr>
              <a:buNone/>
            </a:pPr>
            <a:r>
              <a:rPr lang="hr-HR" dirty="0" smtClean="0"/>
              <a:t>1 5 8</a:t>
            </a:r>
          </a:p>
          <a:p>
            <a:pPr>
              <a:buNone/>
            </a:pPr>
            <a:r>
              <a:rPr lang="hr-HR" dirty="0" smtClean="0"/>
              <a:t>Rješenje:  3</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smtClean="0"/>
              <a:t>Zadatak: Bankomati</a:t>
            </a:r>
            <a:endParaRPr lang="hr-HR" dirty="0"/>
          </a:p>
        </p:txBody>
      </p:sp>
      <p:sp>
        <p:nvSpPr>
          <p:cNvPr id="3" name="Content Placeholder 2"/>
          <p:cNvSpPr>
            <a:spLocks noGrp="1"/>
          </p:cNvSpPr>
          <p:nvPr>
            <p:ph idx="1"/>
          </p:nvPr>
        </p:nvSpPr>
        <p:spPr/>
        <p:txBody>
          <a:bodyPr/>
          <a:lstStyle/>
          <a:p>
            <a:r>
              <a:rPr lang="hr-HR" dirty="0" smtClean="0"/>
              <a:t>Neka se u nizu stanje[i] nalazi broj sa koliko najmanje novčanica mogu platiti iznos “i”.</a:t>
            </a:r>
          </a:p>
          <a:p>
            <a:endParaRPr lang="hr-HR" dirty="0" smtClean="0"/>
          </a:p>
          <a:p>
            <a:r>
              <a:rPr lang="hr-HR" dirty="0" smtClean="0"/>
              <a:t>Tada vrijedi da je stanje[i]:</a:t>
            </a:r>
          </a:p>
          <a:p>
            <a:pPr lvl="1">
              <a:buNone/>
            </a:pPr>
            <a:r>
              <a:rPr lang="hr-HR" dirty="0" smtClean="0">
                <a:cs typeface="Calibri" pitchFamily="34" charset="0"/>
              </a:rPr>
              <a:t>Za sve vrste novčanica j:</a:t>
            </a:r>
          </a:p>
          <a:p>
            <a:pPr lvl="2">
              <a:buNone/>
            </a:pPr>
            <a:r>
              <a:rPr lang="hr-HR" sz="2800" dirty="0" smtClean="0">
                <a:cs typeface="Calibri" pitchFamily="34" charset="0"/>
              </a:rPr>
              <a:t>Stanje[i] = min( stanje[i], stanje[i – vrij_nov[j]] )</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smtClean="0"/>
              <a:t>Zadatak: Bankomati</a:t>
            </a:r>
            <a:endParaRPr lang="hr-HR" dirty="0"/>
          </a:p>
        </p:txBody>
      </p:sp>
      <p:sp>
        <p:nvSpPr>
          <p:cNvPr id="3" name="Content Placeholder 2"/>
          <p:cNvSpPr>
            <a:spLocks noGrp="1"/>
          </p:cNvSpPr>
          <p:nvPr>
            <p:ph idx="1"/>
          </p:nvPr>
        </p:nvSpPr>
        <p:spPr/>
        <p:txBody>
          <a:bodyPr/>
          <a:lstStyle/>
          <a:p>
            <a:r>
              <a:rPr lang="hr-HR" dirty="0" smtClean="0"/>
              <a:t>Primjer:</a:t>
            </a:r>
          </a:p>
          <a:p>
            <a:pPr>
              <a:buNone/>
            </a:pPr>
            <a:r>
              <a:rPr lang="hr-HR" dirty="0" smtClean="0"/>
              <a:t>Ulaz: </a:t>
            </a:r>
          </a:p>
          <a:p>
            <a:pPr>
              <a:buNone/>
            </a:pPr>
            <a:r>
              <a:rPr lang="hr-HR" sz="2400" dirty="0" smtClean="0">
                <a:latin typeface="Courier New" pitchFamily="49" charset="0"/>
                <a:cs typeface="Courier New" pitchFamily="49" charset="0"/>
              </a:rPr>
              <a:t>11 3</a:t>
            </a:r>
          </a:p>
          <a:p>
            <a:pPr>
              <a:buNone/>
            </a:pPr>
            <a:r>
              <a:rPr lang="hr-HR" sz="2400" dirty="0" smtClean="0">
                <a:latin typeface="Courier New" pitchFamily="49" charset="0"/>
                <a:cs typeface="Courier New" pitchFamily="49" charset="0"/>
              </a:rPr>
              <a:t>1 5 8</a:t>
            </a:r>
          </a:p>
          <a:p>
            <a:pPr>
              <a:buNone/>
            </a:pPr>
            <a:r>
              <a:rPr lang="hr-HR" sz="2800" dirty="0" smtClean="0">
                <a:cs typeface="Calibri" pitchFamily="34" charset="0"/>
              </a:rPr>
              <a:t>Izlaz: </a:t>
            </a:r>
          </a:p>
          <a:p>
            <a:pPr>
              <a:buNone/>
            </a:pPr>
            <a:r>
              <a:rPr lang="hr-HR" sz="2400" dirty="0" smtClean="0">
                <a:latin typeface="Courier New" pitchFamily="49" charset="0"/>
                <a:cs typeface="Courier New" pitchFamily="49" charset="0"/>
              </a:rPr>
              <a:t>3</a:t>
            </a:r>
          </a:p>
          <a:p>
            <a:pPr>
              <a:buNone/>
            </a:pPr>
            <a:r>
              <a:rPr lang="hr-HR" sz="2800" dirty="0" smtClean="0">
                <a:cs typeface="Calibri" pitchFamily="34" charset="0"/>
              </a:rPr>
              <a:t>Niz stanje[]:</a:t>
            </a:r>
          </a:p>
          <a:p>
            <a:pPr>
              <a:buNone/>
            </a:pPr>
            <a:r>
              <a:rPr lang="hr-HR" sz="2400" dirty="0" smtClean="0">
                <a:latin typeface="Courier New" pitchFamily="49" charset="0"/>
                <a:cs typeface="Courier New" pitchFamily="49" charset="0"/>
              </a:rPr>
              <a:t>0 1 2 3 4 5 6 7 8 9 10 11</a:t>
            </a:r>
          </a:p>
          <a:p>
            <a:pPr>
              <a:buNone/>
            </a:pPr>
            <a:r>
              <a:rPr lang="hr-HR" sz="2400" dirty="0" smtClean="0">
                <a:latin typeface="Courier New" pitchFamily="49" charset="0"/>
                <a:cs typeface="Courier New" pitchFamily="49" charset="0"/>
              </a:rPr>
              <a:t>0 1 2 3 4 1 2 3 1 2  2  3</a:t>
            </a:r>
            <a:endParaRPr lang="hr-HR" sz="2400" dirty="0">
              <a:latin typeface="Courier New" pitchFamily="49" charset="0"/>
              <a:cs typeface="Courier New" pitchFamily="49"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427613" y="2967335"/>
            <a:ext cx="6288774" cy="92333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hr-HR" sz="5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IMPLEMENTACIJA</a:t>
            </a:r>
            <a:endParaRPr lang="en-US" sz="5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smtClean="0"/>
              <a:t>Zadatak: Kradljivac čokolade</a:t>
            </a:r>
            <a:endParaRPr lang="hr-HR" dirty="0"/>
          </a:p>
        </p:txBody>
      </p:sp>
      <p:sp>
        <p:nvSpPr>
          <p:cNvPr id="3" name="Content Placeholder 2"/>
          <p:cNvSpPr>
            <a:spLocks noGrp="1"/>
          </p:cNvSpPr>
          <p:nvPr>
            <p:ph idx="1"/>
          </p:nvPr>
        </p:nvSpPr>
        <p:spPr/>
        <p:txBody>
          <a:bodyPr/>
          <a:lstStyle/>
          <a:p>
            <a:r>
              <a:rPr lang="hr-HR" dirty="0" smtClean="0"/>
              <a:t>Bio je jednom ne tako davno jedan dječak (čitaj </a:t>
            </a:r>
            <a:r>
              <a:rPr lang="hr-HR" dirty="0" smtClean="0"/>
              <a:t>M</a:t>
            </a:r>
            <a:r>
              <a:rPr lang="en-US" dirty="0"/>
              <a:t>A</a:t>
            </a:r>
            <a:r>
              <a:rPr lang="hr-HR" dirty="0" smtClean="0"/>
              <a:t>glić</a:t>
            </a:r>
            <a:r>
              <a:rPr lang="hr-HR" dirty="0" smtClean="0"/>
              <a:t>) koji je jako volio jesti čokolade, no kako je potrošio sve pare na benzin više nije mogao kupovati čokolade. Kako je MAglić stvarno htio još čokolada, napravio je jedan jako nemoralan čin (sram ga bilo !), odlučio je opljačkati trgovinu. Svaka čokolada u trgovini ima svoju težinu i ukusnost. </a:t>
            </a:r>
            <a:endParaRPr lang="hr-HR"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smtClean="0"/>
              <a:t>Zadatak: Kradljivac čokolade</a:t>
            </a:r>
            <a:endParaRPr lang="hr-HR" dirty="0"/>
          </a:p>
        </p:txBody>
      </p:sp>
      <p:sp>
        <p:nvSpPr>
          <p:cNvPr id="3" name="Content Placeholder 2"/>
          <p:cNvSpPr>
            <a:spLocks noGrp="1"/>
          </p:cNvSpPr>
          <p:nvPr>
            <p:ph idx="1"/>
          </p:nvPr>
        </p:nvSpPr>
        <p:spPr/>
        <p:txBody>
          <a:bodyPr/>
          <a:lstStyle/>
          <a:p>
            <a:r>
              <a:rPr lang="hr-HR" dirty="0" smtClean="0"/>
              <a:t>Maglić želi u svoj ruksak želi strpati što optimalnije svoje čokolada, tj. želi da na kraju ukusnost bude što je veća. Pomozite malom Marinu da u ruksak strpa što više čokolada koje voli (najviše voli one s keksima).</a:t>
            </a:r>
            <a:endParaRPr lang="hr-HR"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smtClean="0"/>
              <a:t>Zadatak: Kradljivac čokolade</a:t>
            </a:r>
            <a:endParaRPr lang="hr-HR" dirty="0"/>
          </a:p>
        </p:txBody>
      </p:sp>
      <p:sp>
        <p:nvSpPr>
          <p:cNvPr id="3" name="Content Placeholder 2"/>
          <p:cNvSpPr>
            <a:spLocks noGrp="1"/>
          </p:cNvSpPr>
          <p:nvPr>
            <p:ph idx="1"/>
          </p:nvPr>
        </p:nvSpPr>
        <p:spPr/>
        <p:txBody>
          <a:bodyPr/>
          <a:lstStyle/>
          <a:p>
            <a:r>
              <a:rPr lang="hr-HR" dirty="0" smtClean="0"/>
              <a:t>Ulazni </a:t>
            </a:r>
            <a:r>
              <a:rPr lang="hr-HR" dirty="0" smtClean="0"/>
              <a:t>podaci </a:t>
            </a:r>
            <a:r>
              <a:rPr lang="hr-HR" dirty="0" smtClean="0"/>
              <a:t>: U prvom redu unosimo n različitih vrsta čokolada.</a:t>
            </a:r>
          </a:p>
          <a:p>
            <a:pPr>
              <a:buNone/>
            </a:pPr>
            <a:r>
              <a:rPr lang="hr-HR" dirty="0" smtClean="0"/>
              <a:t>    U svakom  od sljedećih n redova unosimo veličinu i ukusnost čokolade </a:t>
            </a:r>
          </a:p>
          <a:p>
            <a:r>
              <a:rPr lang="hr-HR" dirty="0" smtClean="0"/>
              <a:t>Izlazni </a:t>
            </a:r>
            <a:r>
              <a:rPr lang="hr-HR" dirty="0" smtClean="0"/>
              <a:t>podaci</a:t>
            </a:r>
            <a:r>
              <a:rPr lang="hr-HR" dirty="0" smtClean="0"/>
              <a:t>: Potrebno je ispisati kolika je najveća moguča uksunost</a:t>
            </a:r>
          </a:p>
          <a:p>
            <a:endParaRPr lang="hr-HR"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smtClean="0"/>
              <a:t>Zadatak: Kradljivac čokolade</a:t>
            </a:r>
            <a:endParaRPr lang="hr-HR" dirty="0"/>
          </a:p>
        </p:txBody>
      </p:sp>
      <p:sp>
        <p:nvSpPr>
          <p:cNvPr id="3" name="Content Placeholder 2"/>
          <p:cNvSpPr>
            <a:spLocks noGrp="1"/>
          </p:cNvSpPr>
          <p:nvPr>
            <p:ph idx="1"/>
          </p:nvPr>
        </p:nvSpPr>
        <p:spPr/>
        <p:txBody>
          <a:bodyPr/>
          <a:lstStyle/>
          <a:p>
            <a:r>
              <a:rPr lang="hr-HR" dirty="0" smtClean="0"/>
              <a:t>Ulaz:</a:t>
            </a:r>
          </a:p>
          <a:p>
            <a:pPr>
              <a:buNone/>
            </a:pPr>
            <a:r>
              <a:rPr lang="hr-HR" dirty="0" smtClean="0"/>
              <a:t>     5</a:t>
            </a:r>
          </a:p>
          <a:p>
            <a:pPr marL="971550" lvl="1" indent="-514350">
              <a:buAutoNum type="arabicPlain" startAt="3"/>
            </a:pPr>
            <a:r>
              <a:rPr lang="hr-HR" dirty="0" smtClean="0"/>
              <a:t>4</a:t>
            </a:r>
          </a:p>
          <a:p>
            <a:pPr marL="971550" lvl="1" indent="-514350">
              <a:buAutoNum type="arabicPlain" startAt="4"/>
            </a:pPr>
            <a:r>
              <a:rPr lang="hr-HR" dirty="0" smtClean="0"/>
              <a:t>5</a:t>
            </a:r>
          </a:p>
          <a:p>
            <a:pPr marL="971550" lvl="1" indent="-514350">
              <a:buAutoNum type="arabicPlain" startAt="7"/>
            </a:pPr>
            <a:r>
              <a:rPr lang="hr-HR" dirty="0" smtClean="0"/>
              <a:t>10</a:t>
            </a:r>
          </a:p>
          <a:p>
            <a:pPr marL="971550" lvl="1" indent="-514350">
              <a:buAutoNum type="arabicPlain" startAt="8"/>
            </a:pPr>
            <a:r>
              <a:rPr lang="hr-HR" dirty="0" smtClean="0"/>
              <a:t>11</a:t>
            </a:r>
          </a:p>
          <a:p>
            <a:pPr marL="971550" lvl="1" indent="-514350">
              <a:buAutoNum type="arabicPlain" startAt="8"/>
            </a:pPr>
            <a:r>
              <a:rPr lang="hr-HR" dirty="0" smtClean="0"/>
              <a:t>13</a:t>
            </a:r>
          </a:p>
          <a:p>
            <a:r>
              <a:rPr lang="hr-HR" dirty="0" smtClean="0"/>
              <a:t>Izlaz : 24 (Napomena nosivost ruksaka u primjeru bila je 17)</a:t>
            </a:r>
            <a:endParaRPr lang="hr-HR"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smtClean="0"/>
              <a:t>Knapsack problem</a:t>
            </a:r>
            <a:endParaRPr lang="hr-HR" dirty="0"/>
          </a:p>
        </p:txBody>
      </p:sp>
      <p:sp>
        <p:nvSpPr>
          <p:cNvPr id="3" name="Content Placeholder 2"/>
          <p:cNvSpPr>
            <a:spLocks noGrp="1"/>
          </p:cNvSpPr>
          <p:nvPr>
            <p:ph idx="1"/>
          </p:nvPr>
        </p:nvSpPr>
        <p:spPr/>
        <p:txBody>
          <a:bodyPr/>
          <a:lstStyle/>
          <a:p>
            <a:r>
              <a:rPr lang="hr-HR" dirty="0" smtClean="0"/>
              <a:t>Zadatak čokolada može se rješiti primjenom Knapsack algoritma :</a:t>
            </a:r>
          </a:p>
          <a:p>
            <a:r>
              <a:rPr lang="hr-HR" dirty="0" smtClean="0"/>
              <a:t> ako je nesikorišten prostor u ruksaku +     veličina predmeta kojeg želimo dodati&lt;= veličine ruksaka</a:t>
            </a:r>
          </a:p>
          <a:p>
            <a:r>
              <a:rPr lang="hr-HR" dirty="0" smtClean="0"/>
              <a:t> ako je vrjednost predmeta u ruksaku + vrjednost predmeta kojeg žeilmo dodati &gt; dotadašnje maksimalne vrjednosti</a:t>
            </a:r>
          </a:p>
          <a:p>
            <a:r>
              <a:rPr lang="hr-HR" dirty="0" smtClean="0"/>
              <a:t>nova maksimalna vrjednost = vrjednost predmeta u ruksaku + vrjednost predmeta kojeg žeilmo dodati </a:t>
            </a:r>
          </a:p>
          <a:p>
            <a:endParaRPr lang="hr-HR"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smtClean="0"/>
              <a:t>Dinamičko programiranje</a:t>
            </a:r>
            <a:endParaRPr lang="hr-HR" dirty="0"/>
          </a:p>
        </p:txBody>
      </p:sp>
      <p:sp>
        <p:nvSpPr>
          <p:cNvPr id="3" name="Content Placeholder 2"/>
          <p:cNvSpPr>
            <a:spLocks noGrp="1"/>
          </p:cNvSpPr>
          <p:nvPr>
            <p:ph idx="1"/>
          </p:nvPr>
        </p:nvSpPr>
        <p:spPr/>
        <p:txBody>
          <a:bodyPr/>
          <a:lstStyle/>
          <a:p>
            <a:r>
              <a:rPr lang="hr-HR" dirty="0" err="1" smtClean="0"/>
              <a:t>Richard</a:t>
            </a:r>
            <a:r>
              <a:rPr lang="hr-HR" dirty="0" smtClean="0"/>
              <a:t> E. </a:t>
            </a:r>
            <a:r>
              <a:rPr lang="hr-HR" dirty="0" err="1" smtClean="0"/>
              <a:t>Bellman</a:t>
            </a:r>
            <a:r>
              <a:rPr lang="hr-HR" dirty="0" smtClean="0"/>
              <a:t>, 1940.</a:t>
            </a:r>
          </a:p>
          <a:p>
            <a:r>
              <a:rPr lang="hr-HR" dirty="0" smtClean="0"/>
              <a:t>Metoda rješavanja kompleksnih problema na način da ih razbijemo u manje probleme.</a:t>
            </a:r>
          </a:p>
          <a:p>
            <a:endParaRPr lang="hr-HR" dirty="0" smtClean="0"/>
          </a:p>
          <a:p>
            <a:r>
              <a:rPr lang="hr-HR" dirty="0" smtClean="0"/>
              <a:t>Preklapajući </a:t>
            </a:r>
            <a:r>
              <a:rPr lang="hr-HR" dirty="0" err="1" smtClean="0"/>
              <a:t>podproblemi</a:t>
            </a:r>
            <a:endParaRPr lang="hr-HR" dirty="0" smtClean="0"/>
          </a:p>
          <a:p>
            <a:r>
              <a:rPr lang="hr-HR" dirty="0" smtClean="0"/>
              <a:t>Optimalna </a:t>
            </a:r>
            <a:r>
              <a:rPr lang="hr-HR" dirty="0" err="1" smtClean="0"/>
              <a:t>podstruktura</a:t>
            </a:r>
            <a:endParaRPr lang="hr-HR" dirty="0" smtClean="0"/>
          </a:p>
          <a:p>
            <a:r>
              <a:rPr lang="hr-HR" dirty="0" smtClean="0"/>
              <a:t>Rekurzivna relacija</a:t>
            </a:r>
            <a:endParaRPr lang="hr-HR" dirty="0"/>
          </a:p>
        </p:txBody>
      </p:sp>
      <p:pic>
        <p:nvPicPr>
          <p:cNvPr id="4" name="Picture 3" descr="Richard_E._Bellman.jpg"/>
          <p:cNvPicPr>
            <a:picLocks noChangeAspect="1"/>
          </p:cNvPicPr>
          <p:nvPr/>
        </p:nvPicPr>
        <p:blipFill>
          <a:blip r:embed="rId2" cstate="print"/>
          <a:stretch>
            <a:fillRect/>
          </a:stretch>
        </p:blipFill>
        <p:spPr>
          <a:xfrm>
            <a:off x="5486400" y="3962400"/>
            <a:ext cx="3033486" cy="1676400"/>
          </a:xfrm>
          <a:prstGeom prst="rect">
            <a:avLst/>
          </a:prstGeom>
          <a:effectLst>
            <a:outerShdw blurRad="50800" dist="139700" dir="2640000" algn="ctr" rotWithShape="0">
              <a:srgbClr val="000000">
                <a:alpha val="43137"/>
              </a:srgbClr>
            </a:outerShdw>
          </a:effec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427613" y="2967335"/>
            <a:ext cx="6288774" cy="92333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hr-HR" sz="5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IMPLEMENTACIJA</a:t>
            </a:r>
            <a:endParaRPr lang="en-US" sz="5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smtClean="0"/>
              <a:t>Najduži zajednički </a:t>
            </a:r>
            <a:r>
              <a:rPr lang="hr-HR" dirty="0" err="1" smtClean="0"/>
              <a:t>podniz</a:t>
            </a:r>
            <a:endParaRPr lang="hr-HR" dirty="0"/>
          </a:p>
        </p:txBody>
      </p:sp>
      <p:sp>
        <p:nvSpPr>
          <p:cNvPr id="3" name="Content Placeholder 2"/>
          <p:cNvSpPr>
            <a:spLocks noGrp="1"/>
          </p:cNvSpPr>
          <p:nvPr>
            <p:ph idx="1"/>
          </p:nvPr>
        </p:nvSpPr>
        <p:spPr/>
        <p:txBody>
          <a:bodyPr/>
          <a:lstStyle/>
          <a:p>
            <a:r>
              <a:rPr lang="hr-HR" dirty="0" smtClean="0"/>
              <a:t>Imamo dva niza slova(</a:t>
            </a:r>
            <a:r>
              <a:rPr lang="hr-HR" dirty="0" err="1" smtClean="0"/>
              <a:t>stringa</a:t>
            </a:r>
            <a:r>
              <a:rPr lang="hr-HR" dirty="0" smtClean="0"/>
              <a:t>), zanima nas koji je najduži zajednički </a:t>
            </a:r>
            <a:r>
              <a:rPr lang="hr-HR" dirty="0" err="1" smtClean="0"/>
              <a:t>podniz</a:t>
            </a:r>
            <a:r>
              <a:rPr lang="hr-HR" dirty="0" smtClean="0"/>
              <a:t> ta dva niza.</a:t>
            </a:r>
          </a:p>
          <a:p>
            <a:endParaRPr lang="hr-HR" dirty="0" smtClean="0"/>
          </a:p>
          <a:p>
            <a:r>
              <a:rPr lang="hr-HR" dirty="0" err="1" smtClean="0"/>
              <a:t>Longest</a:t>
            </a:r>
            <a:r>
              <a:rPr lang="hr-HR" dirty="0" smtClean="0"/>
              <a:t> </a:t>
            </a:r>
            <a:r>
              <a:rPr lang="hr-HR" dirty="0" err="1" smtClean="0"/>
              <a:t>Common</a:t>
            </a:r>
            <a:r>
              <a:rPr lang="hr-HR" dirty="0" smtClean="0"/>
              <a:t> </a:t>
            </a:r>
            <a:r>
              <a:rPr lang="hr-HR" dirty="0" err="1" smtClean="0"/>
              <a:t>Subsequence</a:t>
            </a:r>
            <a:endParaRPr lang="hr-HR" dirty="0" smtClean="0"/>
          </a:p>
          <a:p>
            <a:endParaRPr lang="hr-HR" dirty="0" smtClean="0"/>
          </a:p>
          <a:p>
            <a:r>
              <a:rPr lang="hr-HR" dirty="0" err="1" smtClean="0"/>
              <a:t>Npr</a:t>
            </a:r>
            <a:r>
              <a:rPr lang="hr-HR" dirty="0" smtClean="0"/>
              <a:t>. “NIKOLA” I “NORA” -&gt; “NOA”</a:t>
            </a:r>
          </a:p>
          <a:p>
            <a:endParaRPr lang="hr-HR"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smtClean="0"/>
              <a:t>Najduži zajednički </a:t>
            </a:r>
            <a:r>
              <a:rPr lang="hr-HR" dirty="0" err="1" smtClean="0"/>
              <a:t>podniz</a:t>
            </a:r>
            <a:endParaRPr lang="hr-HR" dirty="0"/>
          </a:p>
        </p:txBody>
      </p:sp>
      <p:sp>
        <p:nvSpPr>
          <p:cNvPr id="3" name="Content Placeholder 2"/>
          <p:cNvSpPr>
            <a:spLocks noGrp="1"/>
          </p:cNvSpPr>
          <p:nvPr>
            <p:ph idx="1"/>
          </p:nvPr>
        </p:nvSpPr>
        <p:spPr/>
        <p:txBody>
          <a:bodyPr/>
          <a:lstStyle/>
          <a:p>
            <a:r>
              <a:rPr lang="hr-HR" dirty="0" smtClean="0"/>
              <a:t>Neka stanje[i][j] predstavlja najduži zajednički </a:t>
            </a:r>
            <a:r>
              <a:rPr lang="hr-HR" dirty="0" err="1" smtClean="0"/>
              <a:t>podniz</a:t>
            </a:r>
            <a:r>
              <a:rPr lang="hr-HR" dirty="0" smtClean="0"/>
              <a:t>( NZP ) koristeći prvih “i” slova prvog niza i prvih “j” drugog niza.</a:t>
            </a:r>
          </a:p>
          <a:p>
            <a:endParaRPr lang="hr-HR" dirty="0" smtClean="0"/>
          </a:p>
          <a:p>
            <a:r>
              <a:rPr lang="hr-HR" dirty="0" smtClean="0"/>
              <a:t>Tada vrijedi:</a:t>
            </a:r>
          </a:p>
          <a:p>
            <a:pPr lvl="1">
              <a:buNone/>
            </a:pPr>
            <a:r>
              <a:rPr lang="hr-HR" dirty="0" smtClean="0"/>
              <a:t>Ako je </a:t>
            </a:r>
            <a:r>
              <a:rPr lang="hr-HR" dirty="0" err="1" smtClean="0"/>
              <a:t>s1</a:t>
            </a:r>
            <a:r>
              <a:rPr lang="hr-HR" dirty="0" smtClean="0"/>
              <a:t>[i] == </a:t>
            </a:r>
            <a:r>
              <a:rPr lang="hr-HR" dirty="0" err="1" smtClean="0"/>
              <a:t>s2</a:t>
            </a:r>
            <a:r>
              <a:rPr lang="hr-HR" dirty="0" smtClean="0"/>
              <a:t>[j]:</a:t>
            </a:r>
          </a:p>
          <a:p>
            <a:pPr lvl="1">
              <a:buNone/>
            </a:pPr>
            <a:r>
              <a:rPr lang="hr-HR" dirty="0" smtClean="0"/>
              <a:t>		stanje[i][j] = NZP( i-1, j-1 ) + 1;</a:t>
            </a:r>
          </a:p>
          <a:p>
            <a:pPr lvl="1">
              <a:buNone/>
            </a:pPr>
            <a:r>
              <a:rPr lang="hr-HR" dirty="0" smtClean="0"/>
              <a:t>Ako nije </a:t>
            </a:r>
            <a:r>
              <a:rPr lang="hr-HR" dirty="0" err="1" smtClean="0"/>
              <a:t>s1</a:t>
            </a:r>
            <a:r>
              <a:rPr lang="hr-HR" dirty="0" smtClean="0"/>
              <a:t>[i] == </a:t>
            </a:r>
            <a:r>
              <a:rPr lang="hr-HR" dirty="0" err="1" smtClean="0"/>
              <a:t>s2</a:t>
            </a:r>
            <a:r>
              <a:rPr lang="hr-HR" dirty="0" smtClean="0"/>
              <a:t>[j]:</a:t>
            </a:r>
          </a:p>
          <a:p>
            <a:pPr lvl="1">
              <a:buNone/>
            </a:pPr>
            <a:r>
              <a:rPr lang="hr-HR" dirty="0" smtClean="0"/>
              <a:t>	stanje[i][j] = </a:t>
            </a:r>
            <a:r>
              <a:rPr lang="hr-HR" dirty="0" err="1" smtClean="0"/>
              <a:t>max</a:t>
            </a:r>
            <a:r>
              <a:rPr lang="hr-HR" dirty="0" smtClean="0"/>
              <a:t>( NZP( i - 1, j ), NZP( i, j - 1 ) )</a:t>
            </a:r>
            <a:endParaRPr lang="hr-HR" dirty="0"/>
          </a:p>
        </p:txBody>
      </p:sp>
      <p:sp>
        <p:nvSpPr>
          <p:cNvPr id="4" name="TextBox 3"/>
          <p:cNvSpPr txBox="1"/>
          <p:nvPr/>
        </p:nvSpPr>
        <p:spPr bwMode="auto">
          <a:xfrm>
            <a:off x="5334000" y="2286000"/>
            <a:ext cx="3429000" cy="1938992"/>
          </a:xfrm>
          <a:prstGeom prst="rect">
            <a:avLst/>
          </a:prstGeom>
          <a:noFill/>
          <a:ln w="9525">
            <a:noFill/>
            <a:miter lim="800000"/>
            <a:headEnd/>
            <a:tailEn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20000"/>
              </a:spcBef>
              <a:spcAft>
                <a:spcPct val="0"/>
              </a:spcAft>
              <a:buClr>
                <a:srgbClr val="005B6E"/>
              </a:buClr>
              <a:buSzTx/>
              <a:buFont typeface="Courier New" pitchFamily="49" charset="0"/>
              <a:buNone/>
              <a:tabLst/>
            </a:pPr>
            <a:r>
              <a:rPr kumimoji="0" lang="hr-HR" sz="2400" b="0" i="1" u="none" strike="noStrike" kern="0" cap="none" spc="0" normalizeH="0" baseline="0" noProof="0" dirty="0" smtClean="0">
                <a:ln>
                  <a:noFill/>
                </a:ln>
                <a:effectLst/>
                <a:uLnTx/>
                <a:uFillTx/>
                <a:latin typeface="Calibri" pitchFamily="34" charset="0"/>
                <a:cs typeface="Calibri" pitchFamily="34" charset="0"/>
              </a:rPr>
              <a:t>Ovo znači:</a:t>
            </a:r>
            <a:r>
              <a:rPr kumimoji="0" lang="hr-HR" sz="2400" b="0" i="1" u="none" strike="noStrike" kern="0" cap="none" spc="0" normalizeH="0" noProof="0" dirty="0" smtClean="0">
                <a:ln>
                  <a:noFill/>
                </a:ln>
                <a:effectLst/>
                <a:uLnTx/>
                <a:uFillTx/>
                <a:latin typeface="Calibri" pitchFamily="34" charset="0"/>
                <a:cs typeface="Calibri" pitchFamily="34" charset="0"/>
              </a:rPr>
              <a:t> probaj preskočiti slovo prvog niza, </a:t>
            </a:r>
            <a:r>
              <a:rPr lang="hr-HR" sz="2400" i="1" kern="0" baseline="0" dirty="0" smtClean="0">
                <a:latin typeface="Calibri" pitchFamily="34" charset="0"/>
                <a:cs typeface="Calibri" pitchFamily="34" charset="0"/>
              </a:rPr>
              <a:t>pa</a:t>
            </a:r>
            <a:r>
              <a:rPr lang="hr-HR" sz="2400" i="1" kern="0" dirty="0" smtClean="0">
                <a:latin typeface="Calibri" pitchFamily="34" charset="0"/>
                <a:cs typeface="Calibri" pitchFamily="34" charset="0"/>
              </a:rPr>
              <a:t> probaj preskočit slovo drugog niza i odaberi bolju soluciju.</a:t>
            </a:r>
            <a:endParaRPr kumimoji="0" lang="hr-HR" sz="2400" b="0" i="1" u="none" strike="noStrike" kern="0" cap="none" spc="0" normalizeH="0" baseline="0" noProof="0" dirty="0" smtClean="0">
              <a:ln>
                <a:noFill/>
              </a:ln>
              <a:effectLst/>
              <a:uLnTx/>
              <a:uFillTx/>
              <a:latin typeface="Calibri" pitchFamily="34" charset="0"/>
              <a:cs typeface="Calibri" pitchFamily="34" charset="0"/>
            </a:endParaRPr>
          </a:p>
        </p:txBody>
      </p:sp>
      <p:cxnSp>
        <p:nvCxnSpPr>
          <p:cNvPr id="6" name="Straight Arrow Connector 5"/>
          <p:cNvCxnSpPr>
            <a:stCxn id="4" idx="2"/>
          </p:cNvCxnSpPr>
          <p:nvPr/>
        </p:nvCxnSpPr>
        <p:spPr>
          <a:xfrm rot="5400000">
            <a:off x="6017746" y="4303246"/>
            <a:ext cx="1109008" cy="952500"/>
          </a:xfrm>
          <a:prstGeom prst="straightConnector1">
            <a:avLst/>
          </a:prstGeom>
          <a:ln w="31750">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smtClean="0"/>
              <a:t>Najduži zajednički </a:t>
            </a:r>
            <a:r>
              <a:rPr lang="hr-HR" dirty="0" err="1" smtClean="0"/>
              <a:t>podniz</a:t>
            </a:r>
            <a:endParaRPr lang="hr-HR" dirty="0"/>
          </a:p>
        </p:txBody>
      </p:sp>
      <p:sp>
        <p:nvSpPr>
          <p:cNvPr id="3" name="Content Placeholder 2"/>
          <p:cNvSpPr>
            <a:spLocks noGrp="1"/>
          </p:cNvSpPr>
          <p:nvPr>
            <p:ph idx="1"/>
          </p:nvPr>
        </p:nvSpPr>
        <p:spPr/>
        <p:txBody>
          <a:bodyPr/>
          <a:lstStyle/>
          <a:p>
            <a:pPr>
              <a:buNone/>
            </a:pPr>
            <a:r>
              <a:rPr lang="hr-HR" dirty="0" smtClean="0"/>
              <a:t>Ulaz:</a:t>
            </a:r>
          </a:p>
          <a:p>
            <a:pPr>
              <a:buNone/>
            </a:pPr>
            <a:r>
              <a:rPr lang="hr-HR" sz="2400" dirty="0" smtClean="0">
                <a:latin typeface="Courier New" pitchFamily="49" charset="0"/>
                <a:cs typeface="Courier New" pitchFamily="49" charset="0"/>
              </a:rPr>
              <a:t>XMJYAUZ</a:t>
            </a:r>
          </a:p>
          <a:p>
            <a:pPr>
              <a:buNone/>
            </a:pPr>
            <a:r>
              <a:rPr lang="hr-HR" sz="2400" dirty="0" smtClean="0">
                <a:latin typeface="Courier New" pitchFamily="49" charset="0"/>
                <a:cs typeface="Courier New" pitchFamily="49" charset="0"/>
              </a:rPr>
              <a:t>MZJAWXU</a:t>
            </a:r>
          </a:p>
          <a:p>
            <a:pPr>
              <a:buNone/>
            </a:pPr>
            <a:r>
              <a:rPr lang="hr-HR" sz="2800" dirty="0" smtClean="0">
                <a:cs typeface="Calibri" pitchFamily="34" charset="0"/>
              </a:rPr>
              <a:t>Izlaz:</a:t>
            </a:r>
          </a:p>
          <a:p>
            <a:pPr>
              <a:buNone/>
            </a:pPr>
            <a:r>
              <a:rPr lang="hr-HR" sz="2400" dirty="0" smtClean="0">
                <a:latin typeface="Courier New" pitchFamily="49" charset="0"/>
                <a:cs typeface="Courier New" pitchFamily="49" charset="0"/>
              </a:rPr>
              <a:t>MJAO</a:t>
            </a:r>
          </a:p>
        </p:txBody>
      </p:sp>
      <p:sp>
        <p:nvSpPr>
          <p:cNvPr id="6" name="TextBox 5"/>
          <p:cNvSpPr txBox="1"/>
          <p:nvPr/>
        </p:nvSpPr>
        <p:spPr bwMode="auto">
          <a:xfrm>
            <a:off x="2362200" y="1066800"/>
            <a:ext cx="5125121" cy="5349157"/>
          </a:xfrm>
          <a:prstGeom prst="rect">
            <a:avLst/>
          </a:prstGeom>
          <a:noFill/>
          <a:ln w="9525">
            <a:noFill/>
            <a:miter lim="800000"/>
            <a:headEnd/>
            <a:tailEnd/>
          </a:ln>
          <a:effectLst/>
        </p:spPr>
        <p:txBody>
          <a:bodyPr vert="horz" wrap="none" lIns="91440" tIns="45720" rIns="91440" bIns="45720" numCol="1" rtlCol="0" anchor="t" anchorCtr="0" compatLnSpc="1">
            <a:prstTxWarp prst="textNoShape">
              <a:avLst/>
            </a:prstTxWarp>
            <a:spAutoFit/>
          </a:bodyPr>
          <a:lstStyle/>
          <a:p>
            <a:pPr>
              <a:buNone/>
            </a:pPr>
            <a:r>
              <a:rPr lang="pl-PL" sz="2800" dirty="0" smtClean="0">
                <a:latin typeface="Courier New" pitchFamily="49" charset="0"/>
                <a:cs typeface="Courier New" pitchFamily="49" charset="0"/>
              </a:rPr>
              <a:t>    | 0 1 2 3 4 5 6 7 </a:t>
            </a:r>
          </a:p>
          <a:p>
            <a:pPr>
              <a:buNone/>
            </a:pPr>
            <a:r>
              <a:rPr lang="pl-PL" sz="2800" dirty="0" smtClean="0">
                <a:latin typeface="Courier New" pitchFamily="49" charset="0"/>
                <a:cs typeface="Courier New" pitchFamily="49" charset="0"/>
              </a:rPr>
              <a:t>    |   M Z J A W X U </a:t>
            </a:r>
          </a:p>
          <a:p>
            <a:pPr>
              <a:buNone/>
            </a:pPr>
            <a:r>
              <a:rPr lang="pl-PL" sz="2800" dirty="0" smtClean="0">
                <a:latin typeface="Courier New" pitchFamily="49" charset="0"/>
                <a:cs typeface="Courier New" pitchFamily="49" charset="0"/>
              </a:rPr>
              <a:t>----|----------------- </a:t>
            </a:r>
          </a:p>
          <a:p>
            <a:pPr>
              <a:buNone/>
            </a:pPr>
            <a:r>
              <a:rPr lang="pl-PL" sz="2800" dirty="0" smtClean="0">
                <a:latin typeface="Courier New" pitchFamily="49" charset="0"/>
                <a:cs typeface="Courier New" pitchFamily="49" charset="0"/>
              </a:rPr>
              <a:t>0   | </a:t>
            </a:r>
            <a:r>
              <a:rPr lang="pl-PL" sz="2800" u="sng" dirty="0" smtClean="0">
                <a:latin typeface="Courier New" pitchFamily="49" charset="0"/>
                <a:cs typeface="Courier New" pitchFamily="49" charset="0"/>
              </a:rPr>
              <a:t>0</a:t>
            </a:r>
            <a:r>
              <a:rPr lang="pl-PL" sz="2800" dirty="0" smtClean="0">
                <a:latin typeface="Courier New" pitchFamily="49" charset="0"/>
                <a:cs typeface="Courier New" pitchFamily="49" charset="0"/>
              </a:rPr>
              <a:t> 0 0 0 0 0 0 0 </a:t>
            </a:r>
          </a:p>
          <a:p>
            <a:pPr>
              <a:buNone/>
            </a:pPr>
            <a:r>
              <a:rPr lang="pl-PL" sz="2800" dirty="0" smtClean="0">
                <a:latin typeface="Courier New" pitchFamily="49" charset="0"/>
                <a:cs typeface="Courier New" pitchFamily="49" charset="0"/>
              </a:rPr>
              <a:t>1 X | </a:t>
            </a:r>
            <a:r>
              <a:rPr lang="pl-PL" sz="2800" u="sng" dirty="0" smtClean="0">
                <a:latin typeface="Courier New" pitchFamily="49" charset="0"/>
                <a:cs typeface="Courier New" pitchFamily="49" charset="0"/>
              </a:rPr>
              <a:t>0</a:t>
            </a:r>
            <a:r>
              <a:rPr lang="pl-PL" sz="2800" dirty="0" smtClean="0">
                <a:latin typeface="Courier New" pitchFamily="49" charset="0"/>
                <a:cs typeface="Courier New" pitchFamily="49" charset="0"/>
              </a:rPr>
              <a:t> 0 0 0 0 0 1 1 </a:t>
            </a:r>
          </a:p>
          <a:p>
            <a:pPr>
              <a:buNone/>
            </a:pPr>
            <a:r>
              <a:rPr lang="pl-PL" sz="2800" dirty="0" smtClean="0">
                <a:latin typeface="Courier New" pitchFamily="49" charset="0"/>
                <a:cs typeface="Courier New" pitchFamily="49" charset="0"/>
              </a:rPr>
              <a:t>2 M | 0 </a:t>
            </a:r>
            <a:r>
              <a:rPr lang="pl-PL" sz="2800" u="sng" dirty="0" smtClean="0">
                <a:latin typeface="Courier New" pitchFamily="49" charset="0"/>
                <a:cs typeface="Courier New" pitchFamily="49" charset="0"/>
              </a:rPr>
              <a:t>1</a:t>
            </a:r>
            <a:r>
              <a:rPr lang="pl-PL" sz="2800" dirty="0" smtClean="0">
                <a:latin typeface="Courier New" pitchFamily="49" charset="0"/>
                <a:cs typeface="Courier New" pitchFamily="49" charset="0"/>
              </a:rPr>
              <a:t> </a:t>
            </a:r>
            <a:r>
              <a:rPr lang="pl-PL" sz="2800" u="sng" dirty="0" smtClean="0">
                <a:latin typeface="Courier New" pitchFamily="49" charset="0"/>
                <a:cs typeface="Courier New" pitchFamily="49" charset="0"/>
              </a:rPr>
              <a:t>1</a:t>
            </a:r>
            <a:r>
              <a:rPr lang="pl-PL" sz="2800" dirty="0" smtClean="0">
                <a:latin typeface="Courier New" pitchFamily="49" charset="0"/>
                <a:cs typeface="Courier New" pitchFamily="49" charset="0"/>
              </a:rPr>
              <a:t> 1 1 1 1 1 </a:t>
            </a:r>
          </a:p>
          <a:p>
            <a:pPr>
              <a:buNone/>
            </a:pPr>
            <a:r>
              <a:rPr lang="pl-PL" sz="2800" dirty="0" smtClean="0">
                <a:latin typeface="Courier New" pitchFamily="49" charset="0"/>
                <a:cs typeface="Courier New" pitchFamily="49" charset="0"/>
              </a:rPr>
              <a:t>3 J | 0 1 1 </a:t>
            </a:r>
            <a:r>
              <a:rPr lang="pl-PL" sz="2800" u="sng" dirty="0" smtClean="0">
                <a:latin typeface="Courier New" pitchFamily="49" charset="0"/>
                <a:cs typeface="Courier New" pitchFamily="49" charset="0"/>
              </a:rPr>
              <a:t>2</a:t>
            </a:r>
            <a:r>
              <a:rPr lang="pl-PL" sz="2800" dirty="0" smtClean="0">
                <a:latin typeface="Courier New" pitchFamily="49" charset="0"/>
                <a:cs typeface="Courier New" pitchFamily="49" charset="0"/>
              </a:rPr>
              <a:t> 2 2 2 2 </a:t>
            </a:r>
          </a:p>
          <a:p>
            <a:pPr>
              <a:buNone/>
            </a:pPr>
            <a:r>
              <a:rPr lang="pl-PL" sz="2800" dirty="0" smtClean="0">
                <a:latin typeface="Courier New" pitchFamily="49" charset="0"/>
                <a:cs typeface="Courier New" pitchFamily="49" charset="0"/>
              </a:rPr>
              <a:t>4 Y | 0 1 1 </a:t>
            </a:r>
            <a:r>
              <a:rPr lang="pl-PL" sz="2800" u="sng" dirty="0" smtClean="0">
                <a:latin typeface="Courier New" pitchFamily="49" charset="0"/>
                <a:cs typeface="Courier New" pitchFamily="49" charset="0"/>
              </a:rPr>
              <a:t>2</a:t>
            </a:r>
            <a:r>
              <a:rPr lang="pl-PL" sz="2800" dirty="0" smtClean="0">
                <a:latin typeface="Courier New" pitchFamily="49" charset="0"/>
                <a:cs typeface="Courier New" pitchFamily="49" charset="0"/>
              </a:rPr>
              <a:t> 2 2 2 2 </a:t>
            </a:r>
          </a:p>
          <a:p>
            <a:pPr>
              <a:buNone/>
            </a:pPr>
            <a:r>
              <a:rPr lang="pl-PL" sz="2800" dirty="0" smtClean="0">
                <a:latin typeface="Courier New" pitchFamily="49" charset="0"/>
                <a:cs typeface="Courier New" pitchFamily="49" charset="0"/>
              </a:rPr>
              <a:t>5 A | 0 1 1 2 </a:t>
            </a:r>
            <a:r>
              <a:rPr lang="pl-PL" sz="2800" u="sng" dirty="0" smtClean="0">
                <a:latin typeface="Courier New" pitchFamily="49" charset="0"/>
                <a:cs typeface="Courier New" pitchFamily="49" charset="0"/>
              </a:rPr>
              <a:t>3</a:t>
            </a:r>
            <a:r>
              <a:rPr lang="pl-PL" sz="2800" dirty="0" smtClean="0">
                <a:latin typeface="Courier New" pitchFamily="49" charset="0"/>
                <a:cs typeface="Courier New" pitchFamily="49" charset="0"/>
              </a:rPr>
              <a:t> </a:t>
            </a:r>
            <a:r>
              <a:rPr lang="pl-PL" sz="2800" u="sng" dirty="0" smtClean="0">
                <a:latin typeface="Courier New" pitchFamily="49" charset="0"/>
                <a:cs typeface="Courier New" pitchFamily="49" charset="0"/>
              </a:rPr>
              <a:t>3</a:t>
            </a:r>
            <a:r>
              <a:rPr lang="pl-PL" sz="2800" dirty="0" smtClean="0">
                <a:latin typeface="Courier New" pitchFamily="49" charset="0"/>
                <a:cs typeface="Courier New" pitchFamily="49" charset="0"/>
              </a:rPr>
              <a:t> </a:t>
            </a:r>
            <a:r>
              <a:rPr lang="pl-PL" sz="2800" u="sng" dirty="0" smtClean="0">
                <a:latin typeface="Courier New" pitchFamily="49" charset="0"/>
                <a:cs typeface="Courier New" pitchFamily="49" charset="0"/>
              </a:rPr>
              <a:t>3</a:t>
            </a:r>
            <a:r>
              <a:rPr lang="pl-PL" sz="2800" dirty="0" smtClean="0">
                <a:latin typeface="Courier New" pitchFamily="49" charset="0"/>
                <a:cs typeface="Courier New" pitchFamily="49" charset="0"/>
              </a:rPr>
              <a:t> 3 </a:t>
            </a:r>
          </a:p>
          <a:p>
            <a:pPr>
              <a:buNone/>
            </a:pPr>
            <a:r>
              <a:rPr lang="pl-PL" sz="2800" dirty="0" smtClean="0">
                <a:latin typeface="Courier New" pitchFamily="49" charset="0"/>
                <a:cs typeface="Courier New" pitchFamily="49" charset="0"/>
              </a:rPr>
              <a:t>6 U | 0 1 1 2 3 3 3 </a:t>
            </a:r>
            <a:r>
              <a:rPr lang="pl-PL" sz="2800" u="sng" dirty="0" smtClean="0">
                <a:latin typeface="Courier New" pitchFamily="49" charset="0"/>
                <a:cs typeface="Courier New" pitchFamily="49" charset="0"/>
              </a:rPr>
              <a:t>4</a:t>
            </a:r>
            <a:r>
              <a:rPr lang="pl-PL" sz="2800" dirty="0" smtClean="0">
                <a:latin typeface="Courier New" pitchFamily="49" charset="0"/>
                <a:cs typeface="Courier New" pitchFamily="49" charset="0"/>
              </a:rPr>
              <a:t> </a:t>
            </a:r>
          </a:p>
          <a:p>
            <a:pPr>
              <a:buNone/>
            </a:pPr>
            <a:r>
              <a:rPr lang="pl-PL" sz="2800" dirty="0" smtClean="0">
                <a:latin typeface="Courier New" pitchFamily="49" charset="0"/>
                <a:cs typeface="Courier New" pitchFamily="49" charset="0"/>
              </a:rPr>
              <a:t>7 Z | 0 1 2 2 3 3 3 </a:t>
            </a:r>
            <a:r>
              <a:rPr lang="pl-PL" sz="2800" u="sng" dirty="0" smtClean="0">
                <a:latin typeface="Courier New" pitchFamily="49" charset="0"/>
                <a:cs typeface="Courier New" pitchFamily="49" charset="0"/>
              </a:rPr>
              <a:t>4</a:t>
            </a:r>
            <a:r>
              <a:rPr lang="pl-PL" sz="2800" dirty="0" smtClean="0">
                <a:latin typeface="Courier New" pitchFamily="49" charset="0"/>
                <a:cs typeface="Courier New" pitchFamily="49" charset="0"/>
              </a:rPr>
              <a:t> </a:t>
            </a:r>
            <a:endParaRPr lang="hr-HR" sz="2800" dirty="0" smtClean="0">
              <a:latin typeface="Courier New" pitchFamily="49" charset="0"/>
              <a:cs typeface="Courier New" pitchFamily="49" charset="0"/>
            </a:endParaRPr>
          </a:p>
          <a:p>
            <a:pPr marL="0" marR="0" indent="0" algn="l" defTabSz="914400" rtl="0" eaLnBrk="1" fontAlgn="base" latinLnBrk="0" hangingPunct="1">
              <a:lnSpc>
                <a:spcPct val="100000"/>
              </a:lnSpc>
              <a:spcBef>
                <a:spcPct val="20000"/>
              </a:spcBef>
              <a:spcAft>
                <a:spcPct val="0"/>
              </a:spcAft>
              <a:buClr>
                <a:srgbClr val="005B6E"/>
              </a:buClr>
              <a:buSzTx/>
              <a:buFont typeface="Courier New" pitchFamily="49" charset="0"/>
              <a:buNone/>
              <a:tabLst/>
            </a:pPr>
            <a:endParaRPr kumimoji="0" lang="hr-HR" sz="2800" b="0" i="1" u="none" strike="noStrike" kern="0" cap="none" spc="0" normalizeH="0" baseline="0" noProof="0" dirty="0" smtClean="0">
              <a:ln>
                <a:noFill/>
              </a:ln>
              <a:solidFill>
                <a:schemeClr val="bg2">
                  <a:lumMod val="50000"/>
                </a:schemeClr>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427613" y="2967335"/>
            <a:ext cx="6288774" cy="92333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hr-HR" sz="5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IMPLEMENTACIJA</a:t>
            </a:r>
            <a:endParaRPr lang="en-US" sz="5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smtClean="0"/>
              <a:t>Udaljenost promjene</a:t>
            </a:r>
            <a:endParaRPr lang="hr-HR" dirty="0"/>
          </a:p>
        </p:txBody>
      </p:sp>
      <p:sp>
        <p:nvSpPr>
          <p:cNvPr id="3" name="Content Placeholder 2"/>
          <p:cNvSpPr>
            <a:spLocks noGrp="1"/>
          </p:cNvSpPr>
          <p:nvPr>
            <p:ph idx="1"/>
          </p:nvPr>
        </p:nvSpPr>
        <p:spPr/>
        <p:txBody>
          <a:bodyPr/>
          <a:lstStyle/>
          <a:p>
            <a:r>
              <a:rPr lang="hr-HR" dirty="0" err="1" smtClean="0"/>
              <a:t>Edit</a:t>
            </a:r>
            <a:r>
              <a:rPr lang="hr-HR" dirty="0" smtClean="0"/>
              <a:t>(</a:t>
            </a:r>
            <a:r>
              <a:rPr lang="hr-HR" dirty="0" err="1" smtClean="0"/>
              <a:t>Levenshtein</a:t>
            </a:r>
            <a:r>
              <a:rPr lang="hr-HR" dirty="0" smtClean="0"/>
              <a:t>) distance</a:t>
            </a:r>
          </a:p>
          <a:p>
            <a:r>
              <a:rPr lang="hr-HR" dirty="0" smtClean="0"/>
              <a:t>Imamo dva niza znakova(</a:t>
            </a:r>
            <a:r>
              <a:rPr lang="hr-HR" dirty="0" err="1" smtClean="0"/>
              <a:t>stringa</a:t>
            </a:r>
            <a:r>
              <a:rPr lang="hr-HR" dirty="0" smtClean="0"/>
              <a:t>), i dopuštene su slijedeće operacije:</a:t>
            </a:r>
          </a:p>
          <a:p>
            <a:pPr lvl="1"/>
            <a:r>
              <a:rPr lang="hr-HR" dirty="0" smtClean="0"/>
              <a:t>Brisanje znaka</a:t>
            </a:r>
          </a:p>
          <a:p>
            <a:pPr lvl="1"/>
            <a:r>
              <a:rPr lang="hr-HR" dirty="0" smtClean="0"/>
              <a:t>Dodavanje znaka</a:t>
            </a:r>
          </a:p>
          <a:p>
            <a:pPr lvl="1"/>
            <a:r>
              <a:rPr lang="hr-HR" dirty="0" smtClean="0"/>
              <a:t>Zamjena znaka</a:t>
            </a:r>
          </a:p>
          <a:p>
            <a:r>
              <a:rPr lang="hr-HR" dirty="0" smtClean="0"/>
              <a:t>Cilj je u što manje koraka pretvoriti prvi </a:t>
            </a:r>
            <a:r>
              <a:rPr lang="hr-HR" dirty="0" err="1" smtClean="0"/>
              <a:t>string</a:t>
            </a:r>
            <a:r>
              <a:rPr lang="hr-HR" dirty="0" smtClean="0"/>
              <a:t> u drugi koristeći gore navedene </a:t>
            </a:r>
            <a:r>
              <a:rPr lang="hr-HR" dirty="0" err="1" smtClean="0"/>
              <a:t>opracije</a:t>
            </a:r>
            <a:r>
              <a:rPr lang="hr-HR" dirty="0" smtClean="0"/>
              <a:t>.</a:t>
            </a:r>
          </a:p>
          <a:p>
            <a:endParaRPr lang="hr-HR" dirty="0"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smtClean="0"/>
              <a:t>Udaljenost promjene</a:t>
            </a:r>
            <a:endParaRPr lang="hr-HR" dirty="0"/>
          </a:p>
        </p:txBody>
      </p:sp>
      <p:sp>
        <p:nvSpPr>
          <p:cNvPr id="3" name="Content Placeholder 2"/>
          <p:cNvSpPr>
            <a:spLocks noGrp="1"/>
          </p:cNvSpPr>
          <p:nvPr>
            <p:ph idx="1"/>
          </p:nvPr>
        </p:nvSpPr>
        <p:spPr/>
        <p:txBody>
          <a:bodyPr/>
          <a:lstStyle/>
          <a:p>
            <a:r>
              <a:rPr lang="hr-HR" dirty="0" smtClean="0"/>
              <a:t>Neka nam stanje[i][j] predstavlja u koliko najmanje koraka možemo pretvoriti prvih “i” slova prvog </a:t>
            </a:r>
            <a:r>
              <a:rPr lang="hr-HR" dirty="0" err="1" smtClean="0"/>
              <a:t>stringa</a:t>
            </a:r>
            <a:r>
              <a:rPr lang="hr-HR" dirty="0" smtClean="0"/>
              <a:t> u prvih “j” slova drugog.</a:t>
            </a:r>
          </a:p>
          <a:p>
            <a:r>
              <a:rPr lang="hr-HR" dirty="0" smtClean="0"/>
              <a:t>Tada nam vrijedi:</a:t>
            </a:r>
          </a:p>
          <a:p>
            <a:pPr>
              <a:buNone/>
            </a:pPr>
            <a:r>
              <a:rPr lang="hr-HR" sz="2800" dirty="0" smtClean="0"/>
              <a:t>Ako je </a:t>
            </a:r>
            <a:r>
              <a:rPr lang="hr-HR" sz="2800" dirty="0" err="1" smtClean="0"/>
              <a:t>s1</a:t>
            </a:r>
            <a:r>
              <a:rPr lang="hr-HR" sz="2800" dirty="0" smtClean="0"/>
              <a:t>[i] == </a:t>
            </a:r>
            <a:r>
              <a:rPr lang="hr-HR" sz="2800" dirty="0" err="1" smtClean="0"/>
              <a:t>s2</a:t>
            </a:r>
            <a:r>
              <a:rPr lang="hr-HR" sz="2800" dirty="0" smtClean="0"/>
              <a:t>[j]:</a:t>
            </a:r>
          </a:p>
          <a:p>
            <a:pPr>
              <a:buNone/>
            </a:pPr>
            <a:r>
              <a:rPr lang="hr-HR" sz="2800" dirty="0" smtClean="0"/>
              <a:t>	stanje[i][j] = stanje[i-1][j-1];</a:t>
            </a:r>
          </a:p>
          <a:p>
            <a:pPr>
              <a:buNone/>
            </a:pPr>
            <a:r>
              <a:rPr lang="hr-HR" sz="2800" dirty="0" smtClean="0"/>
              <a:t>U suprotnom:</a:t>
            </a:r>
          </a:p>
          <a:p>
            <a:pPr>
              <a:buNone/>
            </a:pPr>
            <a:r>
              <a:rPr lang="hr-HR" sz="2800" dirty="0" smtClean="0"/>
              <a:t>	stanje[i][j] = </a:t>
            </a:r>
            <a:r>
              <a:rPr lang="hr-HR" sz="2800" dirty="0" err="1" smtClean="0"/>
              <a:t>max</a:t>
            </a:r>
            <a:r>
              <a:rPr lang="hr-HR" sz="2800" dirty="0" smtClean="0"/>
              <a:t>( stanje[i-1][j] + 1,   //brisanje</a:t>
            </a:r>
          </a:p>
          <a:p>
            <a:pPr>
              <a:buNone/>
            </a:pPr>
            <a:r>
              <a:rPr lang="hr-HR" sz="2800" dirty="0" smtClean="0"/>
              <a:t>				   stanje[i][j-1] + 1,   //ubacivanje</a:t>
            </a:r>
          </a:p>
          <a:p>
            <a:pPr>
              <a:buNone/>
            </a:pPr>
            <a:r>
              <a:rPr lang="hr-HR" sz="2800" dirty="0" smtClean="0"/>
              <a:t>				   stanje[i-1][j-1] + 1 ) //zamjena</a:t>
            </a:r>
            <a:endParaRPr lang="hr-HR"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smtClean="0"/>
              <a:t>Udaljenost promjene</a:t>
            </a:r>
            <a:endParaRPr lang="hr-HR" dirty="0"/>
          </a:p>
        </p:txBody>
      </p:sp>
      <p:sp>
        <p:nvSpPr>
          <p:cNvPr id="3" name="Content Placeholder 2"/>
          <p:cNvSpPr>
            <a:spLocks noGrp="1"/>
          </p:cNvSpPr>
          <p:nvPr>
            <p:ph idx="1"/>
          </p:nvPr>
        </p:nvSpPr>
        <p:spPr/>
        <p:txBody>
          <a:bodyPr/>
          <a:lstStyle/>
          <a:p>
            <a:r>
              <a:rPr lang="hr-HR" dirty="0" smtClean="0"/>
              <a:t>Ulaz:</a:t>
            </a:r>
          </a:p>
          <a:p>
            <a:pPr>
              <a:buNone/>
            </a:pPr>
            <a:r>
              <a:rPr lang="hr-HR" sz="2400" dirty="0" smtClean="0">
                <a:latin typeface="Courier New" pitchFamily="49" charset="0"/>
                <a:cs typeface="Courier New" pitchFamily="49" charset="0"/>
              </a:rPr>
              <a:t>BLITVA</a:t>
            </a:r>
          </a:p>
          <a:p>
            <a:pPr>
              <a:buNone/>
            </a:pPr>
            <a:r>
              <a:rPr lang="hr-HR" sz="2400" dirty="0" smtClean="0">
                <a:latin typeface="Courier New" pitchFamily="49" charset="0"/>
                <a:cs typeface="Courier New" pitchFamily="49" charset="0"/>
              </a:rPr>
              <a:t>TIKVA</a:t>
            </a:r>
          </a:p>
          <a:p>
            <a:pPr>
              <a:buNone/>
            </a:pPr>
            <a:r>
              <a:rPr lang="hr-HR" dirty="0" smtClean="0"/>
              <a:t>Izlaz:</a:t>
            </a:r>
          </a:p>
          <a:p>
            <a:pPr>
              <a:buNone/>
            </a:pPr>
            <a:r>
              <a:rPr lang="hr-HR" sz="2400" dirty="0" smtClean="0">
                <a:latin typeface="Courier New" pitchFamily="49" charset="0"/>
                <a:cs typeface="Courier New" pitchFamily="49" charset="0"/>
              </a:rPr>
              <a:t>3</a:t>
            </a:r>
          </a:p>
          <a:p>
            <a:pPr>
              <a:buNone/>
            </a:pPr>
            <a:endParaRPr lang="hr-HR" dirty="0"/>
          </a:p>
        </p:txBody>
      </p:sp>
      <p:sp>
        <p:nvSpPr>
          <p:cNvPr id="4" name="TextBox 3"/>
          <p:cNvSpPr txBox="1"/>
          <p:nvPr/>
        </p:nvSpPr>
        <p:spPr bwMode="auto">
          <a:xfrm>
            <a:off x="3200400" y="990600"/>
            <a:ext cx="3621504" cy="4659737"/>
          </a:xfrm>
          <a:prstGeom prst="rect">
            <a:avLst/>
          </a:prstGeom>
          <a:noFill/>
          <a:ln w="9525">
            <a:noFill/>
            <a:miter lim="800000"/>
            <a:headEnd/>
            <a:tailEnd/>
          </a:ln>
          <a:effectLst/>
        </p:spPr>
        <p:txBody>
          <a:bodyPr vert="horz" wrap="none" lIns="91440" tIns="45720" rIns="91440" bIns="45720" numCol="1" rtlCol="0" anchor="t" anchorCtr="0" compatLnSpc="1">
            <a:prstTxWarp prst="textNoShape">
              <a:avLst/>
            </a:prstTxWarp>
            <a:spAutoFit/>
          </a:bodyPr>
          <a:lstStyle/>
          <a:p>
            <a:pPr fontAlgn="base">
              <a:spcBef>
                <a:spcPct val="20000"/>
              </a:spcBef>
              <a:spcAft>
                <a:spcPct val="0"/>
              </a:spcAft>
              <a:buClr>
                <a:srgbClr val="005B6E"/>
              </a:buClr>
            </a:pPr>
            <a:r>
              <a:rPr lang="hr-HR" sz="2800" i="1" kern="0" dirty="0" smtClean="0">
                <a:latin typeface="Courier New" pitchFamily="49" charset="0"/>
                <a:cs typeface="Courier New" pitchFamily="49" charset="0"/>
              </a:rPr>
              <a:t>      T I K V A</a:t>
            </a:r>
          </a:p>
          <a:p>
            <a:pPr fontAlgn="base">
              <a:spcBef>
                <a:spcPct val="20000"/>
              </a:spcBef>
              <a:spcAft>
                <a:spcPct val="0"/>
              </a:spcAft>
              <a:buClr>
                <a:srgbClr val="005B6E"/>
              </a:buClr>
            </a:pPr>
            <a:r>
              <a:rPr lang="hr-HR" sz="2800" i="1" kern="0" dirty="0" smtClean="0">
                <a:latin typeface="Courier New" pitchFamily="49" charset="0"/>
                <a:cs typeface="Courier New" pitchFamily="49" charset="0"/>
              </a:rPr>
              <a:t>----------------</a:t>
            </a:r>
          </a:p>
          <a:p>
            <a:pPr fontAlgn="base">
              <a:spcBef>
                <a:spcPct val="20000"/>
              </a:spcBef>
              <a:spcAft>
                <a:spcPct val="0"/>
              </a:spcAft>
              <a:buClr>
                <a:srgbClr val="005B6E"/>
              </a:buClr>
            </a:pPr>
            <a:r>
              <a:rPr lang="hr-HR" sz="2800" i="1" kern="0" dirty="0" smtClean="0">
                <a:latin typeface="Courier New" pitchFamily="49" charset="0"/>
                <a:cs typeface="Courier New" pitchFamily="49" charset="0"/>
              </a:rPr>
              <a:t>  | </a:t>
            </a:r>
            <a:r>
              <a:rPr lang="hr-HR" sz="2800" i="1" u="sng" kern="0" dirty="0" smtClean="0">
                <a:latin typeface="Courier New" pitchFamily="49" charset="0"/>
                <a:cs typeface="Courier New" pitchFamily="49" charset="0"/>
              </a:rPr>
              <a:t>0</a:t>
            </a:r>
            <a:r>
              <a:rPr lang="hr-HR" sz="2800" i="1" kern="0" dirty="0" smtClean="0">
                <a:latin typeface="Courier New" pitchFamily="49" charset="0"/>
                <a:cs typeface="Courier New" pitchFamily="49" charset="0"/>
              </a:rPr>
              <a:t> 1 2 3 4 5</a:t>
            </a:r>
          </a:p>
          <a:p>
            <a:pPr fontAlgn="base">
              <a:spcBef>
                <a:spcPct val="20000"/>
              </a:spcBef>
              <a:spcAft>
                <a:spcPct val="0"/>
              </a:spcAft>
              <a:buClr>
                <a:srgbClr val="005B6E"/>
              </a:buClr>
            </a:pPr>
            <a:r>
              <a:rPr lang="hr-HR" sz="2800" i="1" kern="0" dirty="0" smtClean="0">
                <a:latin typeface="Courier New" pitchFamily="49" charset="0"/>
                <a:cs typeface="Courier New" pitchFamily="49" charset="0"/>
              </a:rPr>
              <a:t>B | </a:t>
            </a:r>
            <a:r>
              <a:rPr lang="hr-HR" sz="2800" i="1" u="sng" kern="0" dirty="0" smtClean="0">
                <a:latin typeface="Courier New" pitchFamily="49" charset="0"/>
                <a:cs typeface="Courier New" pitchFamily="49" charset="0"/>
              </a:rPr>
              <a:t>1</a:t>
            </a:r>
            <a:r>
              <a:rPr lang="hr-HR" sz="2800" i="1" kern="0" dirty="0" smtClean="0">
                <a:latin typeface="Courier New" pitchFamily="49" charset="0"/>
                <a:cs typeface="Courier New" pitchFamily="49" charset="0"/>
              </a:rPr>
              <a:t> 1 2 3 4 5</a:t>
            </a:r>
          </a:p>
          <a:p>
            <a:pPr fontAlgn="base">
              <a:spcBef>
                <a:spcPct val="20000"/>
              </a:spcBef>
              <a:spcAft>
                <a:spcPct val="0"/>
              </a:spcAft>
              <a:buClr>
                <a:srgbClr val="005B6E"/>
              </a:buClr>
            </a:pPr>
            <a:r>
              <a:rPr lang="hr-HR" sz="2800" i="1" kern="0" dirty="0" smtClean="0">
                <a:latin typeface="Courier New" pitchFamily="49" charset="0"/>
                <a:cs typeface="Courier New" pitchFamily="49" charset="0"/>
              </a:rPr>
              <a:t>L | 2 </a:t>
            </a:r>
            <a:r>
              <a:rPr lang="hr-HR" sz="2800" i="1" u="sng" kern="0" dirty="0" smtClean="0">
                <a:latin typeface="Courier New" pitchFamily="49" charset="0"/>
                <a:cs typeface="Courier New" pitchFamily="49" charset="0"/>
              </a:rPr>
              <a:t>2</a:t>
            </a:r>
            <a:r>
              <a:rPr lang="hr-HR" sz="2800" i="1" kern="0" dirty="0" smtClean="0">
                <a:latin typeface="Courier New" pitchFamily="49" charset="0"/>
                <a:cs typeface="Courier New" pitchFamily="49" charset="0"/>
              </a:rPr>
              <a:t> 2 3 4 5</a:t>
            </a:r>
          </a:p>
          <a:p>
            <a:pPr fontAlgn="base">
              <a:spcBef>
                <a:spcPct val="20000"/>
              </a:spcBef>
              <a:spcAft>
                <a:spcPct val="0"/>
              </a:spcAft>
              <a:buClr>
                <a:srgbClr val="005B6E"/>
              </a:buClr>
            </a:pPr>
            <a:r>
              <a:rPr lang="hr-HR" sz="2800" i="1" kern="0" dirty="0" smtClean="0">
                <a:latin typeface="Courier New" pitchFamily="49" charset="0"/>
                <a:cs typeface="Courier New" pitchFamily="49" charset="0"/>
              </a:rPr>
              <a:t>I | 3 3 </a:t>
            </a:r>
            <a:r>
              <a:rPr lang="hr-HR" sz="2800" i="1" u="sng" kern="0" dirty="0" smtClean="0">
                <a:latin typeface="Courier New" pitchFamily="49" charset="0"/>
                <a:cs typeface="Courier New" pitchFamily="49" charset="0"/>
              </a:rPr>
              <a:t>2</a:t>
            </a:r>
            <a:r>
              <a:rPr lang="hr-HR" sz="2800" i="1" kern="0" dirty="0" smtClean="0">
                <a:latin typeface="Courier New" pitchFamily="49" charset="0"/>
                <a:cs typeface="Courier New" pitchFamily="49" charset="0"/>
              </a:rPr>
              <a:t> 3 4 5</a:t>
            </a:r>
          </a:p>
          <a:p>
            <a:pPr fontAlgn="base">
              <a:spcBef>
                <a:spcPct val="20000"/>
              </a:spcBef>
              <a:spcAft>
                <a:spcPct val="0"/>
              </a:spcAft>
              <a:buClr>
                <a:srgbClr val="005B6E"/>
              </a:buClr>
            </a:pPr>
            <a:r>
              <a:rPr lang="hr-HR" sz="2800" i="1" kern="0" dirty="0" smtClean="0">
                <a:latin typeface="Courier New" pitchFamily="49" charset="0"/>
                <a:cs typeface="Courier New" pitchFamily="49" charset="0"/>
              </a:rPr>
              <a:t>T | 4 3 3 </a:t>
            </a:r>
            <a:r>
              <a:rPr lang="hr-HR" sz="2800" i="1" u="sng" kern="0" dirty="0" smtClean="0">
                <a:latin typeface="Courier New" pitchFamily="49" charset="0"/>
                <a:cs typeface="Courier New" pitchFamily="49" charset="0"/>
              </a:rPr>
              <a:t>3</a:t>
            </a:r>
            <a:r>
              <a:rPr lang="hr-HR" sz="2800" i="1" kern="0" dirty="0" smtClean="0">
                <a:latin typeface="Courier New" pitchFamily="49" charset="0"/>
                <a:cs typeface="Courier New" pitchFamily="49" charset="0"/>
              </a:rPr>
              <a:t> 4 5</a:t>
            </a:r>
          </a:p>
          <a:p>
            <a:pPr fontAlgn="base">
              <a:spcBef>
                <a:spcPct val="20000"/>
              </a:spcBef>
              <a:spcAft>
                <a:spcPct val="0"/>
              </a:spcAft>
              <a:buClr>
                <a:srgbClr val="005B6E"/>
              </a:buClr>
            </a:pPr>
            <a:r>
              <a:rPr lang="hr-HR" sz="2800" i="1" kern="0" dirty="0" smtClean="0">
                <a:latin typeface="Courier New" pitchFamily="49" charset="0"/>
                <a:cs typeface="Courier New" pitchFamily="49" charset="0"/>
              </a:rPr>
              <a:t>V | 5 4 4 4 </a:t>
            </a:r>
            <a:r>
              <a:rPr lang="hr-HR" sz="2800" i="1" u="sng" kern="0" dirty="0" smtClean="0">
                <a:latin typeface="Courier New" pitchFamily="49" charset="0"/>
                <a:cs typeface="Courier New" pitchFamily="49" charset="0"/>
              </a:rPr>
              <a:t>3</a:t>
            </a:r>
            <a:r>
              <a:rPr lang="hr-HR" sz="2800" i="1" kern="0" dirty="0" smtClean="0">
                <a:latin typeface="Courier New" pitchFamily="49" charset="0"/>
                <a:cs typeface="Courier New" pitchFamily="49" charset="0"/>
              </a:rPr>
              <a:t> 4</a:t>
            </a:r>
          </a:p>
          <a:p>
            <a:pPr fontAlgn="base">
              <a:spcBef>
                <a:spcPct val="20000"/>
              </a:spcBef>
              <a:spcAft>
                <a:spcPct val="0"/>
              </a:spcAft>
              <a:buClr>
                <a:srgbClr val="005B6E"/>
              </a:buClr>
            </a:pPr>
            <a:r>
              <a:rPr lang="hr-HR" sz="2800" i="1" kern="0" dirty="0" smtClean="0">
                <a:latin typeface="Courier New" pitchFamily="49" charset="0"/>
                <a:cs typeface="Courier New" pitchFamily="49" charset="0"/>
              </a:rPr>
              <a:t>A | 6 5 5 5 4 </a:t>
            </a:r>
            <a:r>
              <a:rPr lang="hr-HR" sz="2800" i="1" u="sng" kern="0" dirty="0" smtClean="0">
                <a:latin typeface="Courier New" pitchFamily="49" charset="0"/>
                <a:cs typeface="Courier New" pitchFamily="49" charset="0"/>
              </a:rPr>
              <a:t>3</a:t>
            </a:r>
            <a:endParaRPr kumimoji="0" lang="hr-HR" sz="2800" b="0" i="1" u="sng" strike="noStrike" kern="0" cap="none" spc="0" normalizeH="0" baseline="0" noProof="0" dirty="0" smtClean="0">
              <a:ln>
                <a:noFill/>
              </a:ln>
              <a:effectLst/>
              <a:uLnTx/>
              <a:uFillTx/>
              <a:latin typeface="Courier New" pitchFamily="49" charset="0"/>
              <a:cs typeface="Courier New" pitchFamily="49"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427613" y="2967335"/>
            <a:ext cx="6288774" cy="92333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hr-HR" sz="5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IMPLEMENTACIJA</a:t>
            </a:r>
            <a:endParaRPr lang="en-US" sz="5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smtClean="0"/>
              <a:t>Zadatak: Čokolada</a:t>
            </a:r>
            <a:endParaRPr lang="hr-HR" dirty="0"/>
          </a:p>
        </p:txBody>
      </p:sp>
      <p:sp>
        <p:nvSpPr>
          <p:cNvPr id="3" name="Content Placeholder 2"/>
          <p:cNvSpPr>
            <a:spLocks noGrp="1"/>
          </p:cNvSpPr>
          <p:nvPr>
            <p:ph idx="1"/>
          </p:nvPr>
        </p:nvSpPr>
        <p:spPr/>
        <p:txBody>
          <a:bodyPr/>
          <a:lstStyle/>
          <a:p>
            <a:r>
              <a:rPr lang="hr-HR" dirty="0" smtClean="0"/>
              <a:t>Imamo čokoladu MxN dimenzija. Zanima nas u koliko najmanje rezanja čokolade možemo postići da svaki odrezani dio je kvadrat.</a:t>
            </a:r>
          </a:p>
          <a:p>
            <a:endParaRPr lang="hr-HR" dirty="0" smtClean="0"/>
          </a:p>
          <a:p>
            <a:r>
              <a:rPr lang="hr-HR" dirty="0" err="1" smtClean="0"/>
              <a:t>Npr</a:t>
            </a:r>
            <a:r>
              <a:rPr lang="hr-HR" dirty="0" smtClean="0"/>
              <a:t>. Za čokoladu 3x5 može se postići u 3 rezanja.</a:t>
            </a:r>
          </a:p>
          <a:p>
            <a:endParaRPr lang="hr-HR"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err="1" smtClean="0"/>
              <a:t>Fibonacci</a:t>
            </a:r>
            <a:r>
              <a:rPr lang="hr-HR" dirty="0" smtClean="0"/>
              <a:t> brojevi</a:t>
            </a:r>
            <a:endParaRPr lang="hr-HR" dirty="0"/>
          </a:p>
        </p:txBody>
      </p:sp>
      <p:sp>
        <p:nvSpPr>
          <p:cNvPr id="3" name="Content Placeholder 2"/>
          <p:cNvSpPr>
            <a:spLocks noGrp="1"/>
          </p:cNvSpPr>
          <p:nvPr>
            <p:ph idx="1"/>
          </p:nvPr>
        </p:nvSpPr>
        <p:spPr/>
        <p:txBody>
          <a:bodyPr/>
          <a:lstStyle/>
          <a:p>
            <a:r>
              <a:rPr lang="hr-HR" dirty="0" smtClean="0"/>
              <a:t>0, 1, 1, 2, 3, 5, 8, 13, 21, 34, …</a:t>
            </a:r>
          </a:p>
          <a:p>
            <a:r>
              <a:rPr lang="hr-HR" dirty="0" smtClean="0"/>
              <a:t>Početni uvjeti:</a:t>
            </a:r>
          </a:p>
          <a:p>
            <a:pPr lvl="1"/>
            <a:r>
              <a:rPr lang="hr-HR" dirty="0" smtClean="0"/>
              <a:t>F (0) = 0</a:t>
            </a:r>
          </a:p>
          <a:p>
            <a:pPr lvl="1"/>
            <a:r>
              <a:rPr lang="hr-HR" dirty="0" smtClean="0"/>
              <a:t>F (1) = 1</a:t>
            </a:r>
          </a:p>
          <a:p>
            <a:r>
              <a:rPr lang="hr-HR" dirty="0" smtClean="0"/>
              <a:t>Rekurzivna relacija: F (n) = F (n-1) + F (n-2)</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smtClean="0"/>
              <a:t>Zadatak: Čokolada</a:t>
            </a:r>
            <a:endParaRPr lang="hr-HR" dirty="0"/>
          </a:p>
        </p:txBody>
      </p:sp>
      <p:sp>
        <p:nvSpPr>
          <p:cNvPr id="3" name="Content Placeholder 2"/>
          <p:cNvSpPr>
            <a:spLocks noGrp="1"/>
          </p:cNvSpPr>
          <p:nvPr>
            <p:ph idx="1"/>
          </p:nvPr>
        </p:nvSpPr>
        <p:spPr/>
        <p:txBody>
          <a:bodyPr/>
          <a:lstStyle/>
          <a:p>
            <a:r>
              <a:rPr lang="hr-HR" dirty="0" smtClean="0"/>
              <a:t>Neka nam f-ja F(a,b) predstavlja u koliko najmanje rezanja možemo “a x b” čokoladu dovesti do toga da su svi dijelovi kvadrati.</a:t>
            </a:r>
          </a:p>
          <a:p>
            <a:r>
              <a:rPr lang="hr-HR" dirty="0" smtClean="0"/>
              <a:t>Tada nam vrijedi:</a:t>
            </a:r>
          </a:p>
          <a:p>
            <a:pPr>
              <a:buNone/>
            </a:pPr>
            <a:r>
              <a:rPr lang="hr-HR" dirty="0" smtClean="0"/>
              <a:t>	</a:t>
            </a:r>
            <a:r>
              <a:rPr lang="hr-HR" sz="2800" dirty="0" smtClean="0">
                <a:cs typeface="Calibri" pitchFamily="34" charset="0"/>
              </a:rPr>
              <a:t>rj = 0</a:t>
            </a:r>
          </a:p>
          <a:p>
            <a:pPr>
              <a:buNone/>
            </a:pPr>
            <a:r>
              <a:rPr lang="hr-HR" sz="2800" dirty="0" smtClean="0">
                <a:cs typeface="Calibri" pitchFamily="34" charset="0"/>
              </a:rPr>
              <a:t>	za svaki “i” manji od a:</a:t>
            </a:r>
          </a:p>
          <a:p>
            <a:pPr>
              <a:buNone/>
            </a:pPr>
            <a:r>
              <a:rPr lang="hr-HR" sz="2800" dirty="0" smtClean="0">
                <a:cs typeface="Calibri" pitchFamily="34" charset="0"/>
              </a:rPr>
              <a:t>		rj = </a:t>
            </a:r>
            <a:r>
              <a:rPr lang="hr-HR" sz="2800" dirty="0" err="1" smtClean="0">
                <a:cs typeface="Calibri" pitchFamily="34" charset="0"/>
              </a:rPr>
              <a:t>max</a:t>
            </a:r>
            <a:r>
              <a:rPr lang="hr-HR" sz="2800" dirty="0" smtClean="0">
                <a:cs typeface="Calibri" pitchFamily="34" charset="0"/>
              </a:rPr>
              <a:t>( rj, F( i, b ) + F( a-i, b ) + 1 )</a:t>
            </a:r>
          </a:p>
          <a:p>
            <a:pPr>
              <a:buNone/>
            </a:pPr>
            <a:r>
              <a:rPr lang="hr-HR" sz="2800" dirty="0" smtClean="0">
                <a:cs typeface="Calibri" pitchFamily="34" charset="0"/>
              </a:rPr>
              <a:t>	za svaki “i” manji od b:</a:t>
            </a:r>
          </a:p>
          <a:p>
            <a:pPr>
              <a:buNone/>
            </a:pPr>
            <a:r>
              <a:rPr lang="hr-HR" sz="2800" dirty="0" smtClean="0">
                <a:cs typeface="Calibri" pitchFamily="34" charset="0"/>
              </a:rPr>
              <a:t>		rj = </a:t>
            </a:r>
            <a:r>
              <a:rPr lang="hr-HR" sz="2800" dirty="0" err="1" smtClean="0">
                <a:cs typeface="Calibri" pitchFamily="34" charset="0"/>
              </a:rPr>
              <a:t>max</a:t>
            </a:r>
            <a:r>
              <a:rPr lang="hr-HR" sz="2800" dirty="0" smtClean="0">
                <a:cs typeface="Calibri" pitchFamily="34" charset="0"/>
              </a:rPr>
              <a:t>( rj, F(a, i ) + F( a, b-i ) + 1 )</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427613" y="2967335"/>
            <a:ext cx="6288774" cy="92333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hr-HR" sz="5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IMPLEMENTACIJA</a:t>
            </a:r>
            <a:endParaRPr lang="en-US" sz="5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smtClean="0"/>
              <a:t>Zadatak: </a:t>
            </a:r>
            <a:r>
              <a:rPr lang="hr-HR" dirty="0" err="1" smtClean="0"/>
              <a:t>Bond</a:t>
            </a:r>
            <a:endParaRPr lang="hr-HR" dirty="0"/>
          </a:p>
        </p:txBody>
      </p:sp>
      <p:sp>
        <p:nvSpPr>
          <p:cNvPr id="3" name="Content Placeholder 2"/>
          <p:cNvSpPr>
            <a:spLocks noGrp="1"/>
          </p:cNvSpPr>
          <p:nvPr>
            <p:ph idx="1"/>
          </p:nvPr>
        </p:nvSpPr>
        <p:spPr/>
        <p:txBody>
          <a:bodyPr/>
          <a:lstStyle/>
          <a:p>
            <a:r>
              <a:rPr lang="hr-HR" dirty="0" smtClean="0"/>
              <a:t>HONI, 2006, 1.kolo</a:t>
            </a:r>
          </a:p>
          <a:p>
            <a:r>
              <a:rPr lang="hr-HR" dirty="0" err="1" smtClean="0"/>
              <a:t>James</a:t>
            </a:r>
            <a:r>
              <a:rPr lang="hr-HR" dirty="0" smtClean="0"/>
              <a:t> </a:t>
            </a:r>
            <a:r>
              <a:rPr lang="hr-HR" dirty="0" err="1" smtClean="0"/>
              <a:t>Bond</a:t>
            </a:r>
            <a:r>
              <a:rPr lang="hr-HR" dirty="0" smtClean="0"/>
              <a:t> ima pomoćnike </a:t>
            </a:r>
            <a:r>
              <a:rPr lang="hr-HR" dirty="0" err="1" smtClean="0"/>
              <a:t>Jimmyje</a:t>
            </a:r>
            <a:r>
              <a:rPr lang="hr-HR" dirty="0" smtClean="0"/>
              <a:t> </a:t>
            </a:r>
            <a:r>
              <a:rPr lang="hr-HR" dirty="0" err="1" smtClean="0"/>
              <a:t>Bondove</a:t>
            </a:r>
            <a:r>
              <a:rPr lang="hr-HR" dirty="0" smtClean="0"/>
              <a:t> koji mu pomažu obaviti sve zadatke. Svaki </a:t>
            </a:r>
            <a:r>
              <a:rPr lang="hr-HR" dirty="0" err="1" smtClean="0"/>
              <a:t>Jimmy</a:t>
            </a:r>
            <a:r>
              <a:rPr lang="hr-HR" dirty="0" smtClean="0"/>
              <a:t> B. ima vjerojatnost uspješnosti obavljanja pojedinog zadatka. Zanima nas kolika je najveća vjerojatnost da će svi </a:t>
            </a:r>
            <a:r>
              <a:rPr lang="hr-HR" dirty="0" smtClean="0"/>
              <a:t>zadaci </a:t>
            </a:r>
            <a:r>
              <a:rPr lang="hr-HR" dirty="0" smtClean="0"/>
              <a:t>biti uspješno obavljeni.</a:t>
            </a:r>
            <a:endParaRPr lang="hr-HR"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smtClean="0"/>
              <a:t>Zadatak: </a:t>
            </a:r>
            <a:r>
              <a:rPr lang="hr-HR" dirty="0" err="1" smtClean="0"/>
              <a:t>Bond</a:t>
            </a:r>
            <a:endParaRPr lang="hr-HR" dirty="0"/>
          </a:p>
        </p:txBody>
      </p:sp>
      <p:sp>
        <p:nvSpPr>
          <p:cNvPr id="3" name="Content Placeholder 2"/>
          <p:cNvSpPr>
            <a:spLocks noGrp="1"/>
          </p:cNvSpPr>
          <p:nvPr>
            <p:ph idx="1"/>
          </p:nvPr>
        </p:nvSpPr>
        <p:spPr/>
        <p:txBody>
          <a:bodyPr/>
          <a:lstStyle/>
          <a:p>
            <a:r>
              <a:rPr lang="hr-HR" dirty="0" smtClean="0"/>
              <a:t>U prvom redu nalazi se broj </a:t>
            </a:r>
            <a:r>
              <a:rPr lang="hr-HR" dirty="0" err="1" smtClean="0"/>
              <a:t>Jimmy</a:t>
            </a:r>
            <a:r>
              <a:rPr lang="hr-HR" dirty="0" smtClean="0"/>
              <a:t> </a:t>
            </a:r>
            <a:r>
              <a:rPr lang="hr-HR" dirty="0" err="1" smtClean="0"/>
              <a:t>Bondova</a:t>
            </a:r>
            <a:r>
              <a:rPr lang="hr-HR" dirty="0" smtClean="0"/>
              <a:t>.</a:t>
            </a:r>
          </a:p>
          <a:p>
            <a:r>
              <a:rPr lang="hr-HR" dirty="0" smtClean="0"/>
              <a:t>U slijedećim N redova nalazi se N brojeva koji predstavljaju i-tom </a:t>
            </a:r>
            <a:r>
              <a:rPr lang="hr-HR" dirty="0" err="1" smtClean="0"/>
              <a:t>Bondu</a:t>
            </a:r>
            <a:r>
              <a:rPr lang="hr-HR" dirty="0" smtClean="0"/>
              <a:t> šansu da obavi j-ti zadatak uspješno.</a:t>
            </a:r>
          </a:p>
          <a:p>
            <a:r>
              <a:rPr lang="hr-HR" dirty="0" err="1" smtClean="0"/>
              <a:t>Npr</a:t>
            </a:r>
            <a:r>
              <a:rPr lang="hr-HR" dirty="0" smtClean="0"/>
              <a:t>.</a:t>
            </a:r>
          </a:p>
          <a:p>
            <a:pPr>
              <a:buNone/>
            </a:pPr>
            <a:r>
              <a:rPr lang="hr-HR" sz="2800" dirty="0" smtClean="0"/>
              <a:t>3</a:t>
            </a:r>
          </a:p>
          <a:p>
            <a:pPr>
              <a:buNone/>
            </a:pPr>
            <a:r>
              <a:rPr lang="hr-HR" sz="2800" dirty="0" smtClean="0"/>
              <a:t>25 60 100</a:t>
            </a:r>
          </a:p>
          <a:p>
            <a:pPr>
              <a:buNone/>
            </a:pPr>
            <a:r>
              <a:rPr lang="hr-HR" sz="2800" dirty="0" smtClean="0"/>
              <a:t>13 0 50</a:t>
            </a:r>
          </a:p>
          <a:p>
            <a:pPr>
              <a:buNone/>
            </a:pPr>
            <a:r>
              <a:rPr lang="hr-HR" sz="2800" dirty="0" smtClean="0"/>
              <a:t>12 70 90</a:t>
            </a:r>
          </a:p>
          <a:p>
            <a:pPr>
              <a:buNone/>
            </a:pPr>
            <a:r>
              <a:rPr lang="hr-HR" sz="2800" dirty="0" smtClean="0"/>
              <a:t>Rješenje: 9.1% ( 1. -&gt; 100%, 2. -&gt; 13%, 3.-&gt;70% )</a:t>
            </a:r>
          </a:p>
          <a:p>
            <a:pPr>
              <a:buNone/>
            </a:pPr>
            <a:endParaRPr lang="hr-HR" dirty="0" smtClean="0"/>
          </a:p>
        </p:txBody>
      </p:sp>
      <p:sp>
        <p:nvSpPr>
          <p:cNvPr id="4" name="TextBox 3"/>
          <p:cNvSpPr txBox="1"/>
          <p:nvPr/>
        </p:nvSpPr>
        <p:spPr bwMode="auto">
          <a:xfrm>
            <a:off x="2438400" y="3962400"/>
            <a:ext cx="6159058" cy="904863"/>
          </a:xfrm>
          <a:prstGeom prst="rect">
            <a:avLst/>
          </a:prstGeom>
          <a:noFill/>
          <a:ln w="9525">
            <a:noFill/>
            <a:miter lim="800000"/>
            <a:headEnd/>
            <a:tailEnd/>
          </a:ln>
          <a:effectLst/>
        </p:spPr>
        <p:txBody>
          <a:bodyPr vert="horz" wrap="non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20000"/>
              </a:spcBef>
              <a:spcAft>
                <a:spcPct val="0"/>
              </a:spcAft>
              <a:buClr>
                <a:srgbClr val="005B6E"/>
              </a:buClr>
              <a:buSzTx/>
              <a:buFont typeface="Courier New" pitchFamily="49" charset="0"/>
              <a:buNone/>
              <a:tabLst/>
            </a:pPr>
            <a:r>
              <a:rPr kumimoji="0" lang="hr-HR" sz="2400" b="0" i="1" u="none" strike="noStrike" kern="0" cap="none" spc="0" normalizeH="0" baseline="0" noProof="0" dirty="0" smtClean="0">
                <a:ln>
                  <a:noFill/>
                </a:ln>
                <a:solidFill>
                  <a:schemeClr val="tx1">
                    <a:lumMod val="75000"/>
                    <a:lumOff val="25000"/>
                  </a:schemeClr>
                </a:solidFill>
                <a:effectLst/>
                <a:uLnTx/>
                <a:uFillTx/>
                <a:latin typeface="Calibri" pitchFamily="34" charset="0"/>
                <a:cs typeface="Calibri" pitchFamily="34" charset="0"/>
              </a:rPr>
              <a:t>Vjerojatnost uspješnosti</a:t>
            </a:r>
            <a:r>
              <a:rPr kumimoji="0" lang="hr-HR" sz="2400" b="0" i="1" u="none" strike="noStrike" kern="0" cap="none" spc="0" normalizeH="0" noProof="0" dirty="0" smtClean="0">
                <a:ln>
                  <a:noFill/>
                </a:ln>
                <a:solidFill>
                  <a:schemeClr val="tx1">
                    <a:lumMod val="75000"/>
                    <a:lumOff val="25000"/>
                  </a:schemeClr>
                </a:solidFill>
                <a:effectLst/>
                <a:uLnTx/>
                <a:uFillTx/>
                <a:latin typeface="Calibri" pitchFamily="34" charset="0"/>
                <a:cs typeface="Calibri" pitchFamily="34" charset="0"/>
              </a:rPr>
              <a:t> svih zadataka jednaka </a:t>
            </a:r>
          </a:p>
          <a:p>
            <a:pPr marL="0" marR="0" indent="0" algn="l" defTabSz="914400" rtl="0" eaLnBrk="1" fontAlgn="base" latinLnBrk="0" hangingPunct="1">
              <a:lnSpc>
                <a:spcPct val="100000"/>
              </a:lnSpc>
              <a:spcBef>
                <a:spcPct val="20000"/>
              </a:spcBef>
              <a:spcAft>
                <a:spcPct val="0"/>
              </a:spcAft>
              <a:buClr>
                <a:srgbClr val="005B6E"/>
              </a:buClr>
              <a:buSzTx/>
              <a:buFont typeface="Courier New" pitchFamily="49" charset="0"/>
              <a:buNone/>
              <a:tabLst/>
            </a:pPr>
            <a:r>
              <a:rPr kumimoji="0" lang="hr-HR" sz="2400" b="0" i="1" u="none" strike="noStrike" kern="0" cap="none" spc="0" normalizeH="0" noProof="0" dirty="0" smtClean="0">
                <a:ln>
                  <a:noFill/>
                </a:ln>
                <a:solidFill>
                  <a:schemeClr val="tx1">
                    <a:lumMod val="75000"/>
                    <a:lumOff val="25000"/>
                  </a:schemeClr>
                </a:solidFill>
                <a:effectLst/>
                <a:uLnTx/>
                <a:uFillTx/>
                <a:latin typeface="Calibri" pitchFamily="34" charset="0"/>
                <a:cs typeface="Calibri" pitchFamily="34" charset="0"/>
              </a:rPr>
              <a:t>je umnošku uspjeha pojedinih zadataka</a:t>
            </a:r>
            <a:endParaRPr kumimoji="0" lang="hr-HR" sz="2400" b="0" i="1" u="none" strike="noStrike" kern="0" cap="none" spc="0" normalizeH="0" baseline="0" noProof="0" dirty="0" smtClean="0">
              <a:ln>
                <a:noFill/>
              </a:ln>
              <a:solidFill>
                <a:schemeClr val="tx1">
                  <a:lumMod val="75000"/>
                  <a:lumOff val="25000"/>
                </a:schemeClr>
              </a:solidFill>
              <a:effectLst/>
              <a:uLnTx/>
              <a:uFillTx/>
              <a:latin typeface="Calibri" pitchFamily="34" charset="0"/>
              <a:cs typeface="Calibri" pitchFamily="34" charset="0"/>
            </a:endParaRPr>
          </a:p>
        </p:txBody>
      </p:sp>
      <p:cxnSp>
        <p:nvCxnSpPr>
          <p:cNvPr id="6" name="Straight Arrow Connector 5"/>
          <p:cNvCxnSpPr/>
          <p:nvPr/>
        </p:nvCxnSpPr>
        <p:spPr>
          <a:xfrm rot="5400000">
            <a:off x="4572000" y="4953000"/>
            <a:ext cx="1066800" cy="762000"/>
          </a:xfrm>
          <a:prstGeom prst="straightConnector1">
            <a:avLst/>
          </a:prstGeom>
          <a:ln w="31750">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smtClean="0"/>
              <a:t>Zadatak: </a:t>
            </a:r>
            <a:r>
              <a:rPr lang="hr-HR" dirty="0" err="1" smtClean="0"/>
              <a:t>Bond</a:t>
            </a:r>
            <a:endParaRPr lang="hr-HR" dirty="0"/>
          </a:p>
        </p:txBody>
      </p:sp>
      <p:sp>
        <p:nvSpPr>
          <p:cNvPr id="3" name="Content Placeholder 2"/>
          <p:cNvSpPr>
            <a:spLocks noGrp="1"/>
          </p:cNvSpPr>
          <p:nvPr>
            <p:ph idx="1"/>
          </p:nvPr>
        </p:nvSpPr>
        <p:spPr/>
        <p:txBody>
          <a:bodyPr/>
          <a:lstStyle/>
          <a:p>
            <a:r>
              <a:rPr lang="hr-HR" dirty="0" smtClean="0"/>
              <a:t>Stanje pamtimo kao </a:t>
            </a:r>
            <a:r>
              <a:rPr lang="hr-HR" dirty="0" err="1" smtClean="0"/>
              <a:t>bitmasku</a:t>
            </a:r>
            <a:r>
              <a:rPr lang="hr-HR" dirty="0" smtClean="0"/>
              <a:t>. Naše stanje je niz nula i jedinica gdje jedinice označavaju da su u tom stanju već neki zadaci uzeti, tko ih radi nije nam bitno.</a:t>
            </a:r>
          </a:p>
          <a:p>
            <a:r>
              <a:rPr lang="hr-HR" dirty="0" err="1" smtClean="0"/>
              <a:t>Npr</a:t>
            </a:r>
            <a:r>
              <a:rPr lang="hr-HR" dirty="0" smtClean="0"/>
              <a:t>. Ima deset </a:t>
            </a:r>
            <a:r>
              <a:rPr lang="hr-HR" dirty="0" err="1" smtClean="0"/>
              <a:t>Jimmy</a:t>
            </a:r>
            <a:r>
              <a:rPr lang="hr-HR" dirty="0" smtClean="0"/>
              <a:t> </a:t>
            </a:r>
            <a:r>
              <a:rPr lang="hr-HR" dirty="0" err="1" smtClean="0"/>
              <a:t>Bondova</a:t>
            </a:r>
            <a:r>
              <a:rPr lang="hr-HR" dirty="0" smtClean="0"/>
              <a:t>….</a:t>
            </a:r>
          </a:p>
          <a:p>
            <a:pPr>
              <a:buNone/>
            </a:pPr>
            <a:r>
              <a:rPr lang="hr-HR" dirty="0" smtClean="0"/>
              <a:t>1011010101  -&gt; zadaci 1, 3, 5, 7, 8, 10 su već uzeti</a:t>
            </a:r>
          </a:p>
          <a:p>
            <a:pPr>
              <a:buNone/>
            </a:pPr>
            <a:endParaRPr lang="hr-HR"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smtClean="0"/>
              <a:t>Zadatak: </a:t>
            </a:r>
            <a:r>
              <a:rPr lang="hr-HR" dirty="0" err="1" smtClean="0"/>
              <a:t>Bond</a:t>
            </a:r>
            <a:endParaRPr lang="hr-HR" dirty="0"/>
          </a:p>
        </p:txBody>
      </p:sp>
      <p:sp>
        <p:nvSpPr>
          <p:cNvPr id="3" name="Content Placeholder 2"/>
          <p:cNvSpPr>
            <a:spLocks noGrp="1"/>
          </p:cNvSpPr>
          <p:nvPr>
            <p:ph idx="1"/>
          </p:nvPr>
        </p:nvSpPr>
        <p:spPr/>
        <p:txBody>
          <a:bodyPr/>
          <a:lstStyle/>
          <a:p>
            <a:pPr>
              <a:buNone/>
            </a:pPr>
            <a:r>
              <a:rPr lang="hr-HR" dirty="0" smtClean="0"/>
              <a:t>Neka je F (b, stanje ) vrijednost najveće šanse obavljanja zadataka odabranih u “stanju” koristeći prvih “b” </a:t>
            </a:r>
            <a:r>
              <a:rPr lang="hr-HR" dirty="0" err="1" smtClean="0"/>
              <a:t>bondova</a:t>
            </a:r>
            <a:r>
              <a:rPr lang="hr-HR" dirty="0" smtClean="0"/>
              <a:t>.</a:t>
            </a:r>
          </a:p>
          <a:p>
            <a:pPr>
              <a:buNone/>
            </a:pPr>
            <a:r>
              <a:rPr lang="hr-HR" dirty="0" smtClean="0"/>
              <a:t>Tada vrijedi:</a:t>
            </a:r>
          </a:p>
          <a:p>
            <a:pPr>
              <a:buNone/>
            </a:pPr>
            <a:r>
              <a:rPr lang="hr-HR" dirty="0" smtClean="0"/>
              <a:t>rj = 0.0</a:t>
            </a:r>
          </a:p>
          <a:p>
            <a:pPr>
              <a:buNone/>
            </a:pPr>
            <a:r>
              <a:rPr lang="hr-HR" dirty="0" smtClean="0"/>
              <a:t>za svaki zadatak “i”:</a:t>
            </a:r>
          </a:p>
          <a:p>
            <a:pPr>
              <a:buNone/>
            </a:pPr>
            <a:r>
              <a:rPr lang="hr-HR" dirty="0" smtClean="0"/>
              <a:t>	ako nije u “stanje” onda:</a:t>
            </a:r>
          </a:p>
          <a:p>
            <a:pPr>
              <a:buNone/>
            </a:pPr>
            <a:r>
              <a:rPr lang="hr-HR" dirty="0" smtClean="0"/>
              <a:t>		rj = </a:t>
            </a:r>
            <a:r>
              <a:rPr lang="hr-HR" dirty="0" err="1" smtClean="0"/>
              <a:t>max</a:t>
            </a:r>
            <a:r>
              <a:rPr lang="hr-HR" dirty="0" smtClean="0"/>
              <a:t>( rj, F( b+1, novo_stanje ) * </a:t>
            </a:r>
            <a:r>
              <a:rPr lang="hr-HR" dirty="0" err="1" smtClean="0"/>
              <a:t>vj</a:t>
            </a:r>
            <a:r>
              <a:rPr lang="hr-HR" dirty="0" smtClean="0"/>
              <a:t>[b][i])</a:t>
            </a:r>
          </a:p>
          <a:p>
            <a:pPr>
              <a:buNone/>
            </a:pPr>
            <a:r>
              <a:rPr lang="hr-HR" dirty="0" smtClean="0"/>
              <a:t>	</a:t>
            </a:r>
            <a:endParaRPr lang="hr-HR" dirty="0"/>
          </a:p>
        </p:txBody>
      </p:sp>
      <p:sp>
        <p:nvSpPr>
          <p:cNvPr id="4" name="TextBox 3"/>
          <p:cNvSpPr txBox="1"/>
          <p:nvPr/>
        </p:nvSpPr>
        <p:spPr bwMode="auto">
          <a:xfrm>
            <a:off x="5486400" y="3048000"/>
            <a:ext cx="3428999" cy="1200329"/>
          </a:xfrm>
          <a:prstGeom prst="rect">
            <a:avLst/>
          </a:prstGeom>
          <a:noFill/>
          <a:ln w="9525">
            <a:noFill/>
            <a:miter lim="800000"/>
            <a:headEnd/>
            <a:tailEn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20000"/>
              </a:spcBef>
              <a:spcAft>
                <a:spcPct val="0"/>
              </a:spcAft>
              <a:buClr>
                <a:srgbClr val="005B6E"/>
              </a:buClr>
              <a:buSzTx/>
              <a:buFont typeface="Courier New" pitchFamily="49" charset="0"/>
              <a:buNone/>
              <a:tabLst/>
            </a:pPr>
            <a:r>
              <a:rPr kumimoji="0" lang="hr-HR" sz="2400" b="0" i="1" u="none" strike="noStrike" kern="0" cap="none" spc="0" normalizeH="0" baseline="0" noProof="0" dirty="0" smtClean="0">
                <a:ln>
                  <a:noFill/>
                </a:ln>
                <a:solidFill>
                  <a:schemeClr val="tx1">
                    <a:lumMod val="75000"/>
                    <a:lumOff val="25000"/>
                  </a:schemeClr>
                </a:solidFill>
                <a:effectLst/>
                <a:uLnTx/>
                <a:uFillTx/>
                <a:latin typeface="Calibri" pitchFamily="34" charset="0"/>
                <a:cs typeface="Calibri" pitchFamily="34" charset="0"/>
              </a:rPr>
              <a:t>Novo stanje</a:t>
            </a:r>
            <a:r>
              <a:rPr kumimoji="0" lang="hr-HR" sz="2400" b="0" i="1" u="none" strike="noStrike" kern="0" cap="none" spc="0" normalizeH="0" noProof="0" dirty="0" smtClean="0">
                <a:ln>
                  <a:noFill/>
                </a:ln>
                <a:solidFill>
                  <a:schemeClr val="tx1">
                    <a:lumMod val="75000"/>
                    <a:lumOff val="25000"/>
                  </a:schemeClr>
                </a:solidFill>
                <a:effectLst/>
                <a:uLnTx/>
                <a:uFillTx/>
                <a:latin typeface="Calibri" pitchFamily="34" charset="0"/>
                <a:cs typeface="Calibri" pitchFamily="34" charset="0"/>
              </a:rPr>
              <a:t> je staro stanje sa dodanim </a:t>
            </a:r>
            <a:r>
              <a:rPr lang="hr-HR" sz="2400" i="1" kern="0" noProof="0" dirty="0" smtClean="0">
                <a:solidFill>
                  <a:schemeClr val="tx1">
                    <a:lumMod val="75000"/>
                    <a:lumOff val="25000"/>
                  </a:schemeClr>
                </a:solidFill>
                <a:latin typeface="Calibri" pitchFamily="34" charset="0"/>
                <a:cs typeface="Calibri" pitchFamily="34" charset="0"/>
              </a:rPr>
              <a:t>novim “i-tim” zadatkom</a:t>
            </a:r>
            <a:endParaRPr kumimoji="0" lang="hr-HR" sz="2400" b="0" i="1" u="none" strike="noStrike" kern="0" cap="none" spc="0" normalizeH="0" baseline="0" noProof="0" dirty="0" smtClean="0">
              <a:ln>
                <a:noFill/>
              </a:ln>
              <a:solidFill>
                <a:schemeClr val="tx1">
                  <a:lumMod val="75000"/>
                  <a:lumOff val="25000"/>
                </a:schemeClr>
              </a:solidFill>
              <a:effectLst/>
              <a:uLnTx/>
              <a:uFillTx/>
              <a:latin typeface="Calibri" pitchFamily="34" charset="0"/>
              <a:cs typeface="Calibri" pitchFamily="34" charset="0"/>
            </a:endParaRPr>
          </a:p>
        </p:txBody>
      </p:sp>
      <p:cxnSp>
        <p:nvCxnSpPr>
          <p:cNvPr id="6" name="Straight Arrow Connector 5"/>
          <p:cNvCxnSpPr>
            <a:stCxn id="4" idx="2"/>
          </p:cNvCxnSpPr>
          <p:nvPr/>
        </p:nvCxnSpPr>
        <p:spPr>
          <a:xfrm rot="5400000">
            <a:off x="6296115" y="3972014"/>
            <a:ext cx="628471" cy="1181100"/>
          </a:xfrm>
          <a:prstGeom prst="straightConnector1">
            <a:avLst/>
          </a:prstGeom>
          <a:ln w="31750">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err="1" smtClean="0"/>
              <a:t>Fibonacci</a:t>
            </a:r>
            <a:r>
              <a:rPr lang="hr-HR" dirty="0" smtClean="0"/>
              <a:t> brojevi</a:t>
            </a:r>
            <a:endParaRPr lang="hr-HR" dirty="0"/>
          </a:p>
        </p:txBody>
      </p:sp>
      <p:cxnSp>
        <p:nvCxnSpPr>
          <p:cNvPr id="14" name="Straight Connector 13"/>
          <p:cNvCxnSpPr>
            <a:stCxn id="5" idx="3"/>
            <a:endCxn id="8" idx="0"/>
          </p:cNvCxnSpPr>
          <p:nvPr/>
        </p:nvCxnSpPr>
        <p:spPr>
          <a:xfrm rot="5400000">
            <a:off x="6628051" y="2370935"/>
            <a:ext cx="804715" cy="573415"/>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5" name="Straight Connector 14"/>
          <p:cNvCxnSpPr>
            <a:stCxn id="9" idx="1"/>
            <a:endCxn id="5" idx="5"/>
          </p:cNvCxnSpPr>
          <p:nvPr/>
        </p:nvCxnSpPr>
        <p:spPr>
          <a:xfrm rot="16200000" flipV="1">
            <a:off x="7559585" y="2389985"/>
            <a:ext cx="882830" cy="61343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8" name="Straight Connector 17"/>
          <p:cNvCxnSpPr>
            <a:stCxn id="10" idx="0"/>
            <a:endCxn id="8" idx="3"/>
          </p:cNvCxnSpPr>
          <p:nvPr/>
        </p:nvCxnSpPr>
        <p:spPr>
          <a:xfrm rot="5400000" flipH="1" flipV="1">
            <a:off x="5904150" y="3669036"/>
            <a:ext cx="804715" cy="497215"/>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1" name="Straight Connector 20"/>
          <p:cNvCxnSpPr>
            <a:stCxn id="8" idx="5"/>
            <a:endCxn id="11" idx="1"/>
          </p:cNvCxnSpPr>
          <p:nvPr/>
        </p:nvCxnSpPr>
        <p:spPr>
          <a:xfrm rot="16200000" flipH="1">
            <a:off x="6683285" y="3764285"/>
            <a:ext cx="882830" cy="38483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9" name="Straight Connector 28"/>
          <p:cNvCxnSpPr>
            <a:stCxn id="24" idx="3"/>
            <a:endCxn id="25" idx="0"/>
          </p:cNvCxnSpPr>
          <p:nvPr/>
        </p:nvCxnSpPr>
        <p:spPr>
          <a:xfrm rot="5400000">
            <a:off x="1141651" y="3554735"/>
            <a:ext cx="804715" cy="725815"/>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30" name="Straight Connector 29"/>
          <p:cNvCxnSpPr>
            <a:stCxn id="26" idx="1"/>
            <a:endCxn id="24" idx="5"/>
          </p:cNvCxnSpPr>
          <p:nvPr/>
        </p:nvCxnSpPr>
        <p:spPr>
          <a:xfrm rot="16200000" flipV="1">
            <a:off x="2149385" y="3649985"/>
            <a:ext cx="882830" cy="61343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31" name="Straight Connector 30"/>
          <p:cNvCxnSpPr>
            <a:stCxn id="27" idx="0"/>
            <a:endCxn id="25" idx="3"/>
          </p:cNvCxnSpPr>
          <p:nvPr/>
        </p:nvCxnSpPr>
        <p:spPr>
          <a:xfrm rot="5400000" flipH="1" flipV="1">
            <a:off x="431550" y="4839036"/>
            <a:ext cx="624715" cy="497215"/>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32" name="Straight Connector 31"/>
          <p:cNvCxnSpPr>
            <a:stCxn id="25" idx="5"/>
            <a:endCxn id="28" idx="1"/>
          </p:cNvCxnSpPr>
          <p:nvPr/>
        </p:nvCxnSpPr>
        <p:spPr>
          <a:xfrm rot="16200000" flipH="1">
            <a:off x="1172585" y="4972385"/>
            <a:ext cx="702830" cy="30863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38" name="Straight Connector 37"/>
          <p:cNvCxnSpPr>
            <a:stCxn id="36" idx="0"/>
            <a:endCxn id="35" idx="3"/>
          </p:cNvCxnSpPr>
          <p:nvPr/>
        </p:nvCxnSpPr>
        <p:spPr>
          <a:xfrm rot="5400000" flipH="1" flipV="1">
            <a:off x="3770550" y="3669036"/>
            <a:ext cx="804715" cy="497215"/>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39" name="Straight Connector 38"/>
          <p:cNvCxnSpPr>
            <a:stCxn id="35" idx="5"/>
            <a:endCxn id="37" idx="0"/>
          </p:cNvCxnSpPr>
          <p:nvPr/>
        </p:nvCxnSpPr>
        <p:spPr>
          <a:xfrm rot="16200000" flipH="1">
            <a:off x="4644935" y="3669034"/>
            <a:ext cx="804715" cy="497215"/>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41" name="Straight Connector 40"/>
          <p:cNvCxnSpPr>
            <a:stCxn id="6" idx="5"/>
            <a:endCxn id="35" idx="1"/>
          </p:cNvCxnSpPr>
          <p:nvPr/>
        </p:nvCxnSpPr>
        <p:spPr>
          <a:xfrm rot="16200000" flipH="1">
            <a:off x="3482885" y="2199485"/>
            <a:ext cx="882830" cy="99443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42" name="Straight Connector 41"/>
          <p:cNvCxnSpPr>
            <a:stCxn id="6" idx="3"/>
            <a:endCxn id="24" idx="7"/>
          </p:cNvCxnSpPr>
          <p:nvPr/>
        </p:nvCxnSpPr>
        <p:spPr>
          <a:xfrm rot="5400000">
            <a:off x="2225585" y="2313785"/>
            <a:ext cx="882830" cy="76583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45" name="Straight Connector 44"/>
          <p:cNvCxnSpPr>
            <a:stCxn id="6" idx="7"/>
            <a:endCxn id="4" idx="3"/>
          </p:cNvCxnSpPr>
          <p:nvPr/>
        </p:nvCxnSpPr>
        <p:spPr>
          <a:xfrm rot="5400000" flipH="1" flipV="1">
            <a:off x="3936785" y="707585"/>
            <a:ext cx="660830" cy="168023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48" name="Straight Connector 47"/>
          <p:cNvCxnSpPr>
            <a:stCxn id="5" idx="1"/>
            <a:endCxn id="4" idx="5"/>
          </p:cNvCxnSpPr>
          <p:nvPr/>
        </p:nvCxnSpPr>
        <p:spPr>
          <a:xfrm rot="16200000" flipV="1">
            <a:off x="6070385" y="631385"/>
            <a:ext cx="660830" cy="183263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4" name="Oval 3"/>
          <p:cNvSpPr/>
          <p:nvPr/>
        </p:nvSpPr>
        <p:spPr>
          <a:xfrm>
            <a:off x="5029200" y="762000"/>
            <a:ext cx="533400" cy="533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smtClean="0"/>
              <a:t>5</a:t>
            </a:r>
            <a:endParaRPr lang="hr-HR" dirty="0"/>
          </a:p>
        </p:txBody>
      </p:sp>
      <p:sp>
        <p:nvSpPr>
          <p:cNvPr id="5" name="Oval 4"/>
          <p:cNvSpPr/>
          <p:nvPr/>
        </p:nvSpPr>
        <p:spPr>
          <a:xfrm>
            <a:off x="7239000" y="1800000"/>
            <a:ext cx="533400" cy="533400"/>
          </a:xfrm>
          <a:prstGeom prst="ellips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smtClean="0"/>
              <a:t>3</a:t>
            </a:r>
            <a:endParaRPr lang="hr-HR" dirty="0"/>
          </a:p>
        </p:txBody>
      </p:sp>
      <p:sp>
        <p:nvSpPr>
          <p:cNvPr id="6" name="Oval 5"/>
          <p:cNvSpPr/>
          <p:nvPr/>
        </p:nvSpPr>
        <p:spPr>
          <a:xfrm>
            <a:off x="2971800" y="1800000"/>
            <a:ext cx="533400" cy="533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smtClean="0"/>
              <a:t>4</a:t>
            </a:r>
            <a:endParaRPr lang="hr-HR" dirty="0"/>
          </a:p>
        </p:txBody>
      </p:sp>
      <p:sp>
        <p:nvSpPr>
          <p:cNvPr id="8" name="Oval 7"/>
          <p:cNvSpPr/>
          <p:nvPr/>
        </p:nvSpPr>
        <p:spPr>
          <a:xfrm>
            <a:off x="6477000" y="3060000"/>
            <a:ext cx="533400" cy="533400"/>
          </a:xfrm>
          <a:prstGeom prst="ellips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smtClean="0"/>
              <a:t>2</a:t>
            </a:r>
            <a:endParaRPr lang="hr-HR" dirty="0"/>
          </a:p>
        </p:txBody>
      </p:sp>
      <p:sp>
        <p:nvSpPr>
          <p:cNvPr id="9" name="Oval 8"/>
          <p:cNvSpPr/>
          <p:nvPr/>
        </p:nvSpPr>
        <p:spPr>
          <a:xfrm>
            <a:off x="8229600" y="3060000"/>
            <a:ext cx="533400" cy="533400"/>
          </a:xfrm>
          <a:prstGeom prst="ellips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smtClean="0"/>
              <a:t>1</a:t>
            </a:r>
            <a:endParaRPr lang="hr-HR" dirty="0"/>
          </a:p>
        </p:txBody>
      </p:sp>
      <p:sp>
        <p:nvSpPr>
          <p:cNvPr id="10" name="Oval 9"/>
          <p:cNvSpPr/>
          <p:nvPr/>
        </p:nvSpPr>
        <p:spPr>
          <a:xfrm>
            <a:off x="5791200" y="4320000"/>
            <a:ext cx="533400" cy="533400"/>
          </a:xfrm>
          <a:prstGeom prst="ellips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smtClean="0"/>
              <a:t>1</a:t>
            </a:r>
            <a:endParaRPr lang="hr-HR" dirty="0"/>
          </a:p>
        </p:txBody>
      </p:sp>
      <p:sp>
        <p:nvSpPr>
          <p:cNvPr id="11" name="Oval 10"/>
          <p:cNvSpPr/>
          <p:nvPr/>
        </p:nvSpPr>
        <p:spPr>
          <a:xfrm>
            <a:off x="7239000" y="4320000"/>
            <a:ext cx="533400" cy="533400"/>
          </a:xfrm>
          <a:prstGeom prst="ellips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smtClean="0"/>
              <a:t>0</a:t>
            </a:r>
            <a:endParaRPr lang="hr-HR" dirty="0"/>
          </a:p>
        </p:txBody>
      </p:sp>
      <p:sp>
        <p:nvSpPr>
          <p:cNvPr id="24" name="Oval 23"/>
          <p:cNvSpPr/>
          <p:nvPr/>
        </p:nvSpPr>
        <p:spPr>
          <a:xfrm>
            <a:off x="1828800" y="3060000"/>
            <a:ext cx="533400" cy="533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smtClean="0"/>
              <a:t>3</a:t>
            </a:r>
            <a:endParaRPr lang="hr-HR" dirty="0"/>
          </a:p>
        </p:txBody>
      </p:sp>
      <p:sp>
        <p:nvSpPr>
          <p:cNvPr id="25" name="Oval 24"/>
          <p:cNvSpPr/>
          <p:nvPr/>
        </p:nvSpPr>
        <p:spPr>
          <a:xfrm>
            <a:off x="914400" y="4320000"/>
            <a:ext cx="533400" cy="533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smtClean="0"/>
              <a:t>2</a:t>
            </a:r>
            <a:endParaRPr lang="hr-HR" dirty="0"/>
          </a:p>
        </p:txBody>
      </p:sp>
      <p:sp>
        <p:nvSpPr>
          <p:cNvPr id="26" name="Oval 25"/>
          <p:cNvSpPr/>
          <p:nvPr/>
        </p:nvSpPr>
        <p:spPr>
          <a:xfrm>
            <a:off x="2819400" y="4320000"/>
            <a:ext cx="533400" cy="533400"/>
          </a:xfrm>
          <a:prstGeom prst="ellips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smtClean="0"/>
              <a:t>1</a:t>
            </a:r>
            <a:endParaRPr lang="hr-HR" dirty="0"/>
          </a:p>
        </p:txBody>
      </p:sp>
      <p:sp>
        <p:nvSpPr>
          <p:cNvPr id="27" name="Oval 26"/>
          <p:cNvSpPr/>
          <p:nvPr/>
        </p:nvSpPr>
        <p:spPr>
          <a:xfrm>
            <a:off x="228600" y="5400000"/>
            <a:ext cx="533400" cy="533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smtClean="0"/>
              <a:t>1</a:t>
            </a:r>
            <a:endParaRPr lang="hr-HR" dirty="0"/>
          </a:p>
        </p:txBody>
      </p:sp>
      <p:sp>
        <p:nvSpPr>
          <p:cNvPr id="28" name="Oval 27"/>
          <p:cNvSpPr/>
          <p:nvPr/>
        </p:nvSpPr>
        <p:spPr>
          <a:xfrm>
            <a:off x="1600200" y="5400000"/>
            <a:ext cx="533400" cy="533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smtClean="0"/>
              <a:t>0</a:t>
            </a:r>
            <a:endParaRPr lang="hr-HR" dirty="0"/>
          </a:p>
        </p:txBody>
      </p:sp>
      <p:sp>
        <p:nvSpPr>
          <p:cNvPr id="35" name="Oval 34"/>
          <p:cNvSpPr/>
          <p:nvPr/>
        </p:nvSpPr>
        <p:spPr>
          <a:xfrm>
            <a:off x="4343400" y="3060000"/>
            <a:ext cx="533400" cy="533400"/>
          </a:xfrm>
          <a:prstGeom prst="ellips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smtClean="0"/>
              <a:t>2</a:t>
            </a:r>
            <a:endParaRPr lang="hr-HR" dirty="0"/>
          </a:p>
        </p:txBody>
      </p:sp>
      <p:sp>
        <p:nvSpPr>
          <p:cNvPr id="36" name="Oval 35"/>
          <p:cNvSpPr/>
          <p:nvPr/>
        </p:nvSpPr>
        <p:spPr>
          <a:xfrm>
            <a:off x="3657600" y="4320000"/>
            <a:ext cx="533400" cy="533400"/>
          </a:xfrm>
          <a:prstGeom prst="ellips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smtClean="0"/>
              <a:t>1</a:t>
            </a:r>
            <a:endParaRPr lang="hr-HR" dirty="0"/>
          </a:p>
        </p:txBody>
      </p:sp>
      <p:sp>
        <p:nvSpPr>
          <p:cNvPr id="37" name="Oval 36"/>
          <p:cNvSpPr/>
          <p:nvPr/>
        </p:nvSpPr>
        <p:spPr>
          <a:xfrm>
            <a:off x="5029200" y="4320000"/>
            <a:ext cx="533400" cy="533400"/>
          </a:xfrm>
          <a:prstGeom prst="ellips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smtClean="0"/>
              <a:t>0</a:t>
            </a:r>
            <a:endParaRPr lang="hr-HR" dirty="0"/>
          </a:p>
        </p:txBody>
      </p:sp>
      <p:sp>
        <p:nvSpPr>
          <p:cNvPr id="76" name="TextBox 75"/>
          <p:cNvSpPr txBox="1"/>
          <p:nvPr/>
        </p:nvSpPr>
        <p:spPr bwMode="auto">
          <a:xfrm>
            <a:off x="457200" y="1295400"/>
            <a:ext cx="2058577" cy="461665"/>
          </a:xfrm>
          <a:prstGeom prst="rect">
            <a:avLst/>
          </a:prstGeom>
          <a:noFill/>
          <a:ln w="9525">
            <a:noFill/>
            <a:miter lim="800000"/>
            <a:headEnd/>
            <a:tailEnd/>
          </a:ln>
          <a:effectLst/>
        </p:spPr>
        <p:txBody>
          <a:bodyPr vert="horz" wrap="non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20000"/>
              </a:spcBef>
              <a:spcAft>
                <a:spcPct val="0"/>
              </a:spcAft>
              <a:buClr>
                <a:srgbClr val="005B6E"/>
              </a:buClr>
              <a:buSzTx/>
              <a:buFont typeface="Courier New" pitchFamily="49" charset="0"/>
              <a:buNone/>
              <a:tabLst/>
            </a:pPr>
            <a:r>
              <a:rPr kumimoji="0" lang="hr-HR" sz="2400" b="0" u="none" strike="noStrike" kern="0" cap="none" spc="0" normalizeH="0" baseline="0" noProof="0" dirty="0" smtClean="0">
                <a:ln>
                  <a:noFill/>
                </a:ln>
                <a:effectLst/>
                <a:uLnTx/>
                <a:uFillTx/>
                <a:latin typeface="Calibri" pitchFamily="34" charset="0"/>
                <a:cs typeface="Calibri" pitchFamily="34" charset="0"/>
              </a:rPr>
              <a:t>Računamo</a:t>
            </a:r>
            <a:r>
              <a:rPr kumimoji="0" lang="hr-HR" sz="2400" b="0" u="none" strike="noStrike" kern="0" cap="none" spc="0" normalizeH="0" noProof="0" dirty="0" smtClean="0">
                <a:ln>
                  <a:noFill/>
                </a:ln>
                <a:effectLst/>
                <a:uLnTx/>
                <a:uFillTx/>
                <a:latin typeface="Calibri" pitchFamily="34" charset="0"/>
                <a:cs typeface="Calibri" pitchFamily="34" charset="0"/>
              </a:rPr>
              <a:t> F(5)</a:t>
            </a:r>
            <a:endParaRPr kumimoji="0" lang="hr-HR" sz="2400" b="0" u="none" strike="noStrike" kern="0" cap="none" spc="0" normalizeH="0" baseline="0" noProof="0" dirty="0" smtClean="0">
              <a:ln>
                <a:noFill/>
              </a:ln>
              <a:effectLst/>
              <a:uLnTx/>
              <a:uFillTx/>
              <a:latin typeface="Calibri" pitchFamily="34" charset="0"/>
              <a:cs typeface="Calibri"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additive="base">
                                        <p:cTn id="7" dur="500" fill="hold"/>
                                        <p:tgtEl>
                                          <p:spTgt spid="45"/>
                                        </p:tgtEl>
                                        <p:attrNameLst>
                                          <p:attrName>ppt_x</p:attrName>
                                        </p:attrNameLst>
                                      </p:cBhvr>
                                      <p:tavLst>
                                        <p:tav tm="0">
                                          <p:val>
                                            <p:strVal val="#ppt_x"/>
                                          </p:val>
                                        </p:tav>
                                        <p:tav tm="100000">
                                          <p:val>
                                            <p:strVal val="#ppt_x"/>
                                          </p:val>
                                        </p:tav>
                                      </p:tavLst>
                                    </p:anim>
                                    <p:anim calcmode="lin" valueType="num">
                                      <p:cBhvr additive="base">
                                        <p:cTn id="8" dur="500" fill="hold"/>
                                        <p:tgtEl>
                                          <p:spTgt spid="4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42"/>
                                        </p:tgtEl>
                                        <p:attrNameLst>
                                          <p:attrName>style.visibility</p:attrName>
                                        </p:attrNameLst>
                                      </p:cBhvr>
                                      <p:to>
                                        <p:strVal val="visible"/>
                                      </p:to>
                                    </p:set>
                                    <p:anim calcmode="lin" valueType="num">
                                      <p:cBhvr additive="base">
                                        <p:cTn id="17" dur="500" fill="hold"/>
                                        <p:tgtEl>
                                          <p:spTgt spid="42"/>
                                        </p:tgtEl>
                                        <p:attrNameLst>
                                          <p:attrName>ppt_x</p:attrName>
                                        </p:attrNameLst>
                                      </p:cBhvr>
                                      <p:tavLst>
                                        <p:tav tm="0">
                                          <p:val>
                                            <p:strVal val="#ppt_x"/>
                                          </p:val>
                                        </p:tav>
                                        <p:tav tm="100000">
                                          <p:val>
                                            <p:strVal val="#ppt_x"/>
                                          </p:val>
                                        </p:tav>
                                      </p:tavLst>
                                    </p:anim>
                                    <p:anim calcmode="lin" valueType="num">
                                      <p:cBhvr additive="base">
                                        <p:cTn id="18" dur="500" fill="hold"/>
                                        <p:tgtEl>
                                          <p:spTgt spid="42"/>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24"/>
                                        </p:tgtEl>
                                        <p:attrNameLst>
                                          <p:attrName>style.visibility</p:attrName>
                                        </p:attrNameLst>
                                      </p:cBhvr>
                                      <p:to>
                                        <p:strVal val="visible"/>
                                      </p:to>
                                    </p:set>
                                    <p:anim calcmode="lin" valueType="num">
                                      <p:cBhvr additive="base">
                                        <p:cTn id="21" dur="500" fill="hold"/>
                                        <p:tgtEl>
                                          <p:spTgt spid="24"/>
                                        </p:tgtEl>
                                        <p:attrNameLst>
                                          <p:attrName>ppt_x</p:attrName>
                                        </p:attrNameLst>
                                      </p:cBhvr>
                                      <p:tavLst>
                                        <p:tav tm="0">
                                          <p:val>
                                            <p:strVal val="#ppt_x"/>
                                          </p:val>
                                        </p:tav>
                                        <p:tav tm="100000">
                                          <p:val>
                                            <p:strVal val="#ppt_x"/>
                                          </p:val>
                                        </p:tav>
                                      </p:tavLst>
                                    </p:anim>
                                    <p:anim calcmode="lin" valueType="num">
                                      <p:cBhvr additive="base">
                                        <p:cTn id="22"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29"/>
                                        </p:tgtEl>
                                        <p:attrNameLst>
                                          <p:attrName>style.visibility</p:attrName>
                                        </p:attrNameLst>
                                      </p:cBhvr>
                                      <p:to>
                                        <p:strVal val="visible"/>
                                      </p:to>
                                    </p:set>
                                    <p:anim calcmode="lin" valueType="num">
                                      <p:cBhvr additive="base">
                                        <p:cTn id="27" dur="500" fill="hold"/>
                                        <p:tgtEl>
                                          <p:spTgt spid="29"/>
                                        </p:tgtEl>
                                        <p:attrNameLst>
                                          <p:attrName>ppt_x</p:attrName>
                                        </p:attrNameLst>
                                      </p:cBhvr>
                                      <p:tavLst>
                                        <p:tav tm="0">
                                          <p:val>
                                            <p:strVal val="#ppt_x"/>
                                          </p:val>
                                        </p:tav>
                                        <p:tav tm="100000">
                                          <p:val>
                                            <p:strVal val="#ppt_x"/>
                                          </p:val>
                                        </p:tav>
                                      </p:tavLst>
                                    </p:anim>
                                    <p:anim calcmode="lin" valueType="num">
                                      <p:cBhvr additive="base">
                                        <p:cTn id="28" dur="500" fill="hold"/>
                                        <p:tgtEl>
                                          <p:spTgt spid="29"/>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5"/>
                                        </p:tgtEl>
                                        <p:attrNameLst>
                                          <p:attrName>style.visibility</p:attrName>
                                        </p:attrNameLst>
                                      </p:cBhvr>
                                      <p:to>
                                        <p:strVal val="visible"/>
                                      </p:to>
                                    </p:set>
                                    <p:anim calcmode="lin" valueType="num">
                                      <p:cBhvr additive="base">
                                        <p:cTn id="31" dur="500" fill="hold"/>
                                        <p:tgtEl>
                                          <p:spTgt spid="25"/>
                                        </p:tgtEl>
                                        <p:attrNameLst>
                                          <p:attrName>ppt_x</p:attrName>
                                        </p:attrNameLst>
                                      </p:cBhvr>
                                      <p:tavLst>
                                        <p:tav tm="0">
                                          <p:val>
                                            <p:strVal val="#ppt_x"/>
                                          </p:val>
                                        </p:tav>
                                        <p:tav tm="100000">
                                          <p:val>
                                            <p:strVal val="#ppt_x"/>
                                          </p:val>
                                        </p:tav>
                                      </p:tavLst>
                                    </p:anim>
                                    <p:anim calcmode="lin" valueType="num">
                                      <p:cBhvr additive="base">
                                        <p:cTn id="32"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1"/>
                                        </p:tgtEl>
                                        <p:attrNameLst>
                                          <p:attrName>style.visibility</p:attrName>
                                        </p:attrNameLst>
                                      </p:cBhvr>
                                      <p:to>
                                        <p:strVal val="visible"/>
                                      </p:to>
                                    </p:set>
                                    <p:anim calcmode="lin" valueType="num">
                                      <p:cBhvr additive="base">
                                        <p:cTn id="37" dur="500" fill="hold"/>
                                        <p:tgtEl>
                                          <p:spTgt spid="31"/>
                                        </p:tgtEl>
                                        <p:attrNameLst>
                                          <p:attrName>ppt_x</p:attrName>
                                        </p:attrNameLst>
                                      </p:cBhvr>
                                      <p:tavLst>
                                        <p:tav tm="0">
                                          <p:val>
                                            <p:strVal val="#ppt_x"/>
                                          </p:val>
                                        </p:tav>
                                        <p:tav tm="100000">
                                          <p:val>
                                            <p:strVal val="#ppt_x"/>
                                          </p:val>
                                        </p:tav>
                                      </p:tavLst>
                                    </p:anim>
                                    <p:anim calcmode="lin" valueType="num">
                                      <p:cBhvr additive="base">
                                        <p:cTn id="38" dur="500" fill="hold"/>
                                        <p:tgtEl>
                                          <p:spTgt spid="31"/>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27"/>
                                        </p:tgtEl>
                                        <p:attrNameLst>
                                          <p:attrName>style.visibility</p:attrName>
                                        </p:attrNameLst>
                                      </p:cBhvr>
                                      <p:to>
                                        <p:strVal val="visible"/>
                                      </p:to>
                                    </p:set>
                                    <p:anim calcmode="lin" valueType="num">
                                      <p:cBhvr additive="base">
                                        <p:cTn id="41" dur="500" fill="hold"/>
                                        <p:tgtEl>
                                          <p:spTgt spid="27"/>
                                        </p:tgtEl>
                                        <p:attrNameLst>
                                          <p:attrName>ppt_x</p:attrName>
                                        </p:attrNameLst>
                                      </p:cBhvr>
                                      <p:tavLst>
                                        <p:tav tm="0">
                                          <p:val>
                                            <p:strVal val="#ppt_x"/>
                                          </p:val>
                                        </p:tav>
                                        <p:tav tm="100000">
                                          <p:val>
                                            <p:strVal val="#ppt_x"/>
                                          </p:val>
                                        </p:tav>
                                      </p:tavLst>
                                    </p:anim>
                                    <p:anim calcmode="lin" valueType="num">
                                      <p:cBhvr additive="base">
                                        <p:cTn id="42"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nodeType="clickEffect">
                                  <p:stCondLst>
                                    <p:cond delay="0"/>
                                  </p:stCondLst>
                                  <p:childTnLst>
                                    <p:set>
                                      <p:cBhvr>
                                        <p:cTn id="46" dur="1" fill="hold">
                                          <p:stCondLst>
                                            <p:cond delay="0"/>
                                          </p:stCondLst>
                                        </p:cTn>
                                        <p:tgtEl>
                                          <p:spTgt spid="32"/>
                                        </p:tgtEl>
                                        <p:attrNameLst>
                                          <p:attrName>style.visibility</p:attrName>
                                        </p:attrNameLst>
                                      </p:cBhvr>
                                      <p:to>
                                        <p:strVal val="visible"/>
                                      </p:to>
                                    </p:set>
                                    <p:anim calcmode="lin" valueType="num">
                                      <p:cBhvr additive="base">
                                        <p:cTn id="47" dur="500" fill="hold"/>
                                        <p:tgtEl>
                                          <p:spTgt spid="32"/>
                                        </p:tgtEl>
                                        <p:attrNameLst>
                                          <p:attrName>ppt_x</p:attrName>
                                        </p:attrNameLst>
                                      </p:cBhvr>
                                      <p:tavLst>
                                        <p:tav tm="0">
                                          <p:val>
                                            <p:strVal val="#ppt_x"/>
                                          </p:val>
                                        </p:tav>
                                        <p:tav tm="100000">
                                          <p:val>
                                            <p:strVal val="#ppt_x"/>
                                          </p:val>
                                        </p:tav>
                                      </p:tavLst>
                                    </p:anim>
                                    <p:anim calcmode="lin" valueType="num">
                                      <p:cBhvr additive="base">
                                        <p:cTn id="48" dur="500" fill="hold"/>
                                        <p:tgtEl>
                                          <p:spTgt spid="32"/>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28"/>
                                        </p:tgtEl>
                                        <p:attrNameLst>
                                          <p:attrName>style.visibility</p:attrName>
                                        </p:attrNameLst>
                                      </p:cBhvr>
                                      <p:to>
                                        <p:strVal val="visible"/>
                                      </p:to>
                                    </p:set>
                                    <p:anim calcmode="lin" valueType="num">
                                      <p:cBhvr additive="base">
                                        <p:cTn id="51" dur="500" fill="hold"/>
                                        <p:tgtEl>
                                          <p:spTgt spid="28"/>
                                        </p:tgtEl>
                                        <p:attrNameLst>
                                          <p:attrName>ppt_x</p:attrName>
                                        </p:attrNameLst>
                                      </p:cBhvr>
                                      <p:tavLst>
                                        <p:tav tm="0">
                                          <p:val>
                                            <p:strVal val="#ppt_x"/>
                                          </p:val>
                                        </p:tav>
                                        <p:tav tm="100000">
                                          <p:val>
                                            <p:strVal val="#ppt_x"/>
                                          </p:val>
                                        </p:tav>
                                      </p:tavLst>
                                    </p:anim>
                                    <p:anim calcmode="lin" valueType="num">
                                      <p:cBhvr additive="base">
                                        <p:cTn id="52"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nodeType="clickEffect">
                                  <p:stCondLst>
                                    <p:cond delay="0"/>
                                  </p:stCondLst>
                                  <p:childTnLst>
                                    <p:set>
                                      <p:cBhvr>
                                        <p:cTn id="56" dur="1" fill="hold">
                                          <p:stCondLst>
                                            <p:cond delay="0"/>
                                          </p:stCondLst>
                                        </p:cTn>
                                        <p:tgtEl>
                                          <p:spTgt spid="30"/>
                                        </p:tgtEl>
                                        <p:attrNameLst>
                                          <p:attrName>style.visibility</p:attrName>
                                        </p:attrNameLst>
                                      </p:cBhvr>
                                      <p:to>
                                        <p:strVal val="visible"/>
                                      </p:to>
                                    </p:set>
                                    <p:anim calcmode="lin" valueType="num">
                                      <p:cBhvr additive="base">
                                        <p:cTn id="57" dur="500" fill="hold"/>
                                        <p:tgtEl>
                                          <p:spTgt spid="30"/>
                                        </p:tgtEl>
                                        <p:attrNameLst>
                                          <p:attrName>ppt_x</p:attrName>
                                        </p:attrNameLst>
                                      </p:cBhvr>
                                      <p:tavLst>
                                        <p:tav tm="0">
                                          <p:val>
                                            <p:strVal val="#ppt_x"/>
                                          </p:val>
                                        </p:tav>
                                        <p:tav tm="100000">
                                          <p:val>
                                            <p:strVal val="#ppt_x"/>
                                          </p:val>
                                        </p:tav>
                                      </p:tavLst>
                                    </p:anim>
                                    <p:anim calcmode="lin" valueType="num">
                                      <p:cBhvr additive="base">
                                        <p:cTn id="58" dur="500" fill="hold"/>
                                        <p:tgtEl>
                                          <p:spTgt spid="30"/>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26"/>
                                        </p:tgtEl>
                                        <p:attrNameLst>
                                          <p:attrName>style.visibility</p:attrName>
                                        </p:attrNameLst>
                                      </p:cBhvr>
                                      <p:to>
                                        <p:strVal val="visible"/>
                                      </p:to>
                                    </p:set>
                                    <p:anim calcmode="lin" valueType="num">
                                      <p:cBhvr additive="base">
                                        <p:cTn id="61" dur="500" fill="hold"/>
                                        <p:tgtEl>
                                          <p:spTgt spid="26"/>
                                        </p:tgtEl>
                                        <p:attrNameLst>
                                          <p:attrName>ppt_x</p:attrName>
                                        </p:attrNameLst>
                                      </p:cBhvr>
                                      <p:tavLst>
                                        <p:tav tm="0">
                                          <p:val>
                                            <p:strVal val="#ppt_x"/>
                                          </p:val>
                                        </p:tav>
                                        <p:tav tm="100000">
                                          <p:val>
                                            <p:strVal val="#ppt_x"/>
                                          </p:val>
                                        </p:tav>
                                      </p:tavLst>
                                    </p:anim>
                                    <p:anim calcmode="lin" valueType="num">
                                      <p:cBhvr additive="base">
                                        <p:cTn id="62"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nodeType="clickEffect">
                                  <p:stCondLst>
                                    <p:cond delay="0"/>
                                  </p:stCondLst>
                                  <p:childTnLst>
                                    <p:set>
                                      <p:cBhvr>
                                        <p:cTn id="66" dur="1" fill="hold">
                                          <p:stCondLst>
                                            <p:cond delay="0"/>
                                          </p:stCondLst>
                                        </p:cTn>
                                        <p:tgtEl>
                                          <p:spTgt spid="41"/>
                                        </p:tgtEl>
                                        <p:attrNameLst>
                                          <p:attrName>style.visibility</p:attrName>
                                        </p:attrNameLst>
                                      </p:cBhvr>
                                      <p:to>
                                        <p:strVal val="visible"/>
                                      </p:to>
                                    </p:set>
                                    <p:anim calcmode="lin" valueType="num">
                                      <p:cBhvr additive="base">
                                        <p:cTn id="67" dur="500" fill="hold"/>
                                        <p:tgtEl>
                                          <p:spTgt spid="41"/>
                                        </p:tgtEl>
                                        <p:attrNameLst>
                                          <p:attrName>ppt_x</p:attrName>
                                        </p:attrNameLst>
                                      </p:cBhvr>
                                      <p:tavLst>
                                        <p:tav tm="0">
                                          <p:val>
                                            <p:strVal val="#ppt_x"/>
                                          </p:val>
                                        </p:tav>
                                        <p:tav tm="100000">
                                          <p:val>
                                            <p:strVal val="#ppt_x"/>
                                          </p:val>
                                        </p:tav>
                                      </p:tavLst>
                                    </p:anim>
                                    <p:anim calcmode="lin" valueType="num">
                                      <p:cBhvr additive="base">
                                        <p:cTn id="68" dur="500" fill="hold"/>
                                        <p:tgtEl>
                                          <p:spTgt spid="41"/>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35"/>
                                        </p:tgtEl>
                                        <p:attrNameLst>
                                          <p:attrName>style.visibility</p:attrName>
                                        </p:attrNameLst>
                                      </p:cBhvr>
                                      <p:to>
                                        <p:strVal val="visible"/>
                                      </p:to>
                                    </p:set>
                                    <p:anim calcmode="lin" valueType="num">
                                      <p:cBhvr additive="base">
                                        <p:cTn id="71" dur="500" fill="hold"/>
                                        <p:tgtEl>
                                          <p:spTgt spid="35"/>
                                        </p:tgtEl>
                                        <p:attrNameLst>
                                          <p:attrName>ppt_x</p:attrName>
                                        </p:attrNameLst>
                                      </p:cBhvr>
                                      <p:tavLst>
                                        <p:tav tm="0">
                                          <p:val>
                                            <p:strVal val="#ppt_x"/>
                                          </p:val>
                                        </p:tav>
                                        <p:tav tm="100000">
                                          <p:val>
                                            <p:strVal val="#ppt_x"/>
                                          </p:val>
                                        </p:tav>
                                      </p:tavLst>
                                    </p:anim>
                                    <p:anim calcmode="lin" valueType="num">
                                      <p:cBhvr additive="base">
                                        <p:cTn id="72" dur="500" fill="hold"/>
                                        <p:tgtEl>
                                          <p:spTgt spid="35"/>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0"/>
                                  </p:stCondLst>
                                  <p:childTnLst>
                                    <p:set>
                                      <p:cBhvr>
                                        <p:cTn id="74" dur="1" fill="hold">
                                          <p:stCondLst>
                                            <p:cond delay="0"/>
                                          </p:stCondLst>
                                        </p:cTn>
                                        <p:tgtEl>
                                          <p:spTgt spid="36"/>
                                        </p:tgtEl>
                                        <p:attrNameLst>
                                          <p:attrName>style.visibility</p:attrName>
                                        </p:attrNameLst>
                                      </p:cBhvr>
                                      <p:to>
                                        <p:strVal val="visible"/>
                                      </p:to>
                                    </p:set>
                                    <p:anim calcmode="lin" valueType="num">
                                      <p:cBhvr additive="base">
                                        <p:cTn id="75" dur="500" fill="hold"/>
                                        <p:tgtEl>
                                          <p:spTgt spid="36"/>
                                        </p:tgtEl>
                                        <p:attrNameLst>
                                          <p:attrName>ppt_x</p:attrName>
                                        </p:attrNameLst>
                                      </p:cBhvr>
                                      <p:tavLst>
                                        <p:tav tm="0">
                                          <p:val>
                                            <p:strVal val="#ppt_x"/>
                                          </p:val>
                                        </p:tav>
                                        <p:tav tm="100000">
                                          <p:val>
                                            <p:strVal val="#ppt_x"/>
                                          </p:val>
                                        </p:tav>
                                      </p:tavLst>
                                    </p:anim>
                                    <p:anim calcmode="lin" valueType="num">
                                      <p:cBhvr additive="base">
                                        <p:cTn id="76" dur="500" fill="hold"/>
                                        <p:tgtEl>
                                          <p:spTgt spid="36"/>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0"/>
                                  </p:stCondLst>
                                  <p:childTnLst>
                                    <p:set>
                                      <p:cBhvr>
                                        <p:cTn id="78" dur="1" fill="hold">
                                          <p:stCondLst>
                                            <p:cond delay="0"/>
                                          </p:stCondLst>
                                        </p:cTn>
                                        <p:tgtEl>
                                          <p:spTgt spid="37"/>
                                        </p:tgtEl>
                                        <p:attrNameLst>
                                          <p:attrName>style.visibility</p:attrName>
                                        </p:attrNameLst>
                                      </p:cBhvr>
                                      <p:to>
                                        <p:strVal val="visible"/>
                                      </p:to>
                                    </p:set>
                                    <p:anim calcmode="lin" valueType="num">
                                      <p:cBhvr additive="base">
                                        <p:cTn id="79" dur="500" fill="hold"/>
                                        <p:tgtEl>
                                          <p:spTgt spid="37"/>
                                        </p:tgtEl>
                                        <p:attrNameLst>
                                          <p:attrName>ppt_x</p:attrName>
                                        </p:attrNameLst>
                                      </p:cBhvr>
                                      <p:tavLst>
                                        <p:tav tm="0">
                                          <p:val>
                                            <p:strVal val="#ppt_x"/>
                                          </p:val>
                                        </p:tav>
                                        <p:tav tm="100000">
                                          <p:val>
                                            <p:strVal val="#ppt_x"/>
                                          </p:val>
                                        </p:tav>
                                      </p:tavLst>
                                    </p:anim>
                                    <p:anim calcmode="lin" valueType="num">
                                      <p:cBhvr additive="base">
                                        <p:cTn id="80" dur="500" fill="hold"/>
                                        <p:tgtEl>
                                          <p:spTgt spid="37"/>
                                        </p:tgtEl>
                                        <p:attrNameLst>
                                          <p:attrName>ppt_y</p:attrName>
                                        </p:attrNameLst>
                                      </p:cBhvr>
                                      <p:tavLst>
                                        <p:tav tm="0">
                                          <p:val>
                                            <p:strVal val="1+#ppt_h/2"/>
                                          </p:val>
                                        </p:tav>
                                        <p:tav tm="100000">
                                          <p:val>
                                            <p:strVal val="#ppt_y"/>
                                          </p:val>
                                        </p:tav>
                                      </p:tavLst>
                                    </p:anim>
                                  </p:childTnLst>
                                </p:cTn>
                              </p:par>
                              <p:par>
                                <p:cTn id="81" presetID="2" presetClass="entr" presetSubtype="4" fill="hold" nodeType="withEffect">
                                  <p:stCondLst>
                                    <p:cond delay="0"/>
                                  </p:stCondLst>
                                  <p:childTnLst>
                                    <p:set>
                                      <p:cBhvr>
                                        <p:cTn id="82" dur="1" fill="hold">
                                          <p:stCondLst>
                                            <p:cond delay="0"/>
                                          </p:stCondLst>
                                        </p:cTn>
                                        <p:tgtEl>
                                          <p:spTgt spid="39"/>
                                        </p:tgtEl>
                                        <p:attrNameLst>
                                          <p:attrName>style.visibility</p:attrName>
                                        </p:attrNameLst>
                                      </p:cBhvr>
                                      <p:to>
                                        <p:strVal val="visible"/>
                                      </p:to>
                                    </p:set>
                                    <p:anim calcmode="lin" valueType="num">
                                      <p:cBhvr additive="base">
                                        <p:cTn id="83" dur="500" fill="hold"/>
                                        <p:tgtEl>
                                          <p:spTgt spid="39"/>
                                        </p:tgtEl>
                                        <p:attrNameLst>
                                          <p:attrName>ppt_x</p:attrName>
                                        </p:attrNameLst>
                                      </p:cBhvr>
                                      <p:tavLst>
                                        <p:tav tm="0">
                                          <p:val>
                                            <p:strVal val="#ppt_x"/>
                                          </p:val>
                                        </p:tav>
                                        <p:tav tm="100000">
                                          <p:val>
                                            <p:strVal val="#ppt_x"/>
                                          </p:val>
                                        </p:tav>
                                      </p:tavLst>
                                    </p:anim>
                                    <p:anim calcmode="lin" valueType="num">
                                      <p:cBhvr additive="base">
                                        <p:cTn id="84" dur="500" fill="hold"/>
                                        <p:tgtEl>
                                          <p:spTgt spid="39"/>
                                        </p:tgtEl>
                                        <p:attrNameLst>
                                          <p:attrName>ppt_y</p:attrName>
                                        </p:attrNameLst>
                                      </p:cBhvr>
                                      <p:tavLst>
                                        <p:tav tm="0">
                                          <p:val>
                                            <p:strVal val="1+#ppt_h/2"/>
                                          </p:val>
                                        </p:tav>
                                        <p:tav tm="100000">
                                          <p:val>
                                            <p:strVal val="#ppt_y"/>
                                          </p:val>
                                        </p:tav>
                                      </p:tavLst>
                                    </p:anim>
                                  </p:childTnLst>
                                </p:cTn>
                              </p:par>
                              <p:par>
                                <p:cTn id="85" presetID="2" presetClass="entr" presetSubtype="4" fill="hold" nodeType="withEffect">
                                  <p:stCondLst>
                                    <p:cond delay="0"/>
                                  </p:stCondLst>
                                  <p:childTnLst>
                                    <p:set>
                                      <p:cBhvr>
                                        <p:cTn id="86" dur="1" fill="hold">
                                          <p:stCondLst>
                                            <p:cond delay="0"/>
                                          </p:stCondLst>
                                        </p:cTn>
                                        <p:tgtEl>
                                          <p:spTgt spid="38"/>
                                        </p:tgtEl>
                                        <p:attrNameLst>
                                          <p:attrName>style.visibility</p:attrName>
                                        </p:attrNameLst>
                                      </p:cBhvr>
                                      <p:to>
                                        <p:strVal val="visible"/>
                                      </p:to>
                                    </p:set>
                                    <p:anim calcmode="lin" valueType="num">
                                      <p:cBhvr additive="base">
                                        <p:cTn id="87" dur="500" fill="hold"/>
                                        <p:tgtEl>
                                          <p:spTgt spid="38"/>
                                        </p:tgtEl>
                                        <p:attrNameLst>
                                          <p:attrName>ppt_x</p:attrName>
                                        </p:attrNameLst>
                                      </p:cBhvr>
                                      <p:tavLst>
                                        <p:tav tm="0">
                                          <p:val>
                                            <p:strVal val="#ppt_x"/>
                                          </p:val>
                                        </p:tav>
                                        <p:tav tm="100000">
                                          <p:val>
                                            <p:strVal val="#ppt_x"/>
                                          </p:val>
                                        </p:tav>
                                      </p:tavLst>
                                    </p:anim>
                                    <p:anim calcmode="lin" valueType="num">
                                      <p:cBhvr additive="base">
                                        <p:cTn id="88" dur="500" fill="hold"/>
                                        <p:tgtEl>
                                          <p:spTgt spid="38"/>
                                        </p:tgtEl>
                                        <p:attrNameLst>
                                          <p:attrName>ppt_y</p:attrName>
                                        </p:attrNameLst>
                                      </p:cBhvr>
                                      <p:tavLst>
                                        <p:tav tm="0">
                                          <p:val>
                                            <p:strVal val="1+#ppt_h/2"/>
                                          </p:val>
                                        </p:tav>
                                        <p:tav tm="100000">
                                          <p:val>
                                            <p:strVal val="#ppt_y"/>
                                          </p:val>
                                        </p:tav>
                                      </p:tavLst>
                                    </p:anim>
                                  </p:childTnLst>
                                </p:cTn>
                              </p:par>
                            </p:childTnLst>
                          </p:cTn>
                        </p:par>
                      </p:childTnLst>
                    </p:cTn>
                  </p:par>
                  <p:par>
                    <p:cTn id="89" fill="hold">
                      <p:stCondLst>
                        <p:cond delay="indefinite"/>
                      </p:stCondLst>
                      <p:childTnLst>
                        <p:par>
                          <p:cTn id="90" fill="hold">
                            <p:stCondLst>
                              <p:cond delay="0"/>
                            </p:stCondLst>
                            <p:childTnLst>
                              <p:par>
                                <p:cTn id="91" presetID="2" presetClass="entr" presetSubtype="4" fill="hold" nodeType="clickEffect">
                                  <p:stCondLst>
                                    <p:cond delay="0"/>
                                  </p:stCondLst>
                                  <p:childTnLst>
                                    <p:set>
                                      <p:cBhvr>
                                        <p:cTn id="92" dur="1" fill="hold">
                                          <p:stCondLst>
                                            <p:cond delay="0"/>
                                          </p:stCondLst>
                                        </p:cTn>
                                        <p:tgtEl>
                                          <p:spTgt spid="48"/>
                                        </p:tgtEl>
                                        <p:attrNameLst>
                                          <p:attrName>style.visibility</p:attrName>
                                        </p:attrNameLst>
                                      </p:cBhvr>
                                      <p:to>
                                        <p:strVal val="visible"/>
                                      </p:to>
                                    </p:set>
                                    <p:anim calcmode="lin" valueType="num">
                                      <p:cBhvr additive="base">
                                        <p:cTn id="93" dur="500" fill="hold"/>
                                        <p:tgtEl>
                                          <p:spTgt spid="48"/>
                                        </p:tgtEl>
                                        <p:attrNameLst>
                                          <p:attrName>ppt_x</p:attrName>
                                        </p:attrNameLst>
                                      </p:cBhvr>
                                      <p:tavLst>
                                        <p:tav tm="0">
                                          <p:val>
                                            <p:strVal val="#ppt_x"/>
                                          </p:val>
                                        </p:tav>
                                        <p:tav tm="100000">
                                          <p:val>
                                            <p:strVal val="#ppt_x"/>
                                          </p:val>
                                        </p:tav>
                                      </p:tavLst>
                                    </p:anim>
                                    <p:anim calcmode="lin" valueType="num">
                                      <p:cBhvr additive="base">
                                        <p:cTn id="94" dur="500" fill="hold"/>
                                        <p:tgtEl>
                                          <p:spTgt spid="48"/>
                                        </p:tgtEl>
                                        <p:attrNameLst>
                                          <p:attrName>ppt_y</p:attrName>
                                        </p:attrNameLst>
                                      </p:cBhvr>
                                      <p:tavLst>
                                        <p:tav tm="0">
                                          <p:val>
                                            <p:strVal val="1+#ppt_h/2"/>
                                          </p:val>
                                        </p:tav>
                                        <p:tav tm="100000">
                                          <p:val>
                                            <p:strVal val="#ppt_y"/>
                                          </p:val>
                                        </p:tav>
                                      </p:tavLst>
                                    </p:anim>
                                  </p:childTnLst>
                                </p:cTn>
                              </p:par>
                              <p:par>
                                <p:cTn id="95" presetID="2" presetClass="entr" presetSubtype="4" fill="hold" nodeType="withEffect">
                                  <p:stCondLst>
                                    <p:cond delay="0"/>
                                  </p:stCondLst>
                                  <p:childTnLst>
                                    <p:set>
                                      <p:cBhvr>
                                        <p:cTn id="96" dur="1" fill="hold">
                                          <p:stCondLst>
                                            <p:cond delay="0"/>
                                          </p:stCondLst>
                                        </p:cTn>
                                        <p:tgtEl>
                                          <p:spTgt spid="5"/>
                                        </p:tgtEl>
                                        <p:attrNameLst>
                                          <p:attrName>style.visibility</p:attrName>
                                        </p:attrNameLst>
                                      </p:cBhvr>
                                      <p:to>
                                        <p:strVal val="visible"/>
                                      </p:to>
                                    </p:set>
                                    <p:anim calcmode="lin" valueType="num">
                                      <p:cBhvr additive="base">
                                        <p:cTn id="97" dur="500" fill="hold"/>
                                        <p:tgtEl>
                                          <p:spTgt spid="5"/>
                                        </p:tgtEl>
                                        <p:attrNameLst>
                                          <p:attrName>ppt_x</p:attrName>
                                        </p:attrNameLst>
                                      </p:cBhvr>
                                      <p:tavLst>
                                        <p:tav tm="0">
                                          <p:val>
                                            <p:strVal val="#ppt_x"/>
                                          </p:val>
                                        </p:tav>
                                        <p:tav tm="100000">
                                          <p:val>
                                            <p:strVal val="#ppt_x"/>
                                          </p:val>
                                        </p:tav>
                                      </p:tavLst>
                                    </p:anim>
                                    <p:anim calcmode="lin" valueType="num">
                                      <p:cBhvr additive="base">
                                        <p:cTn id="98" dur="500" fill="hold"/>
                                        <p:tgtEl>
                                          <p:spTgt spid="5"/>
                                        </p:tgtEl>
                                        <p:attrNameLst>
                                          <p:attrName>ppt_y</p:attrName>
                                        </p:attrNameLst>
                                      </p:cBhvr>
                                      <p:tavLst>
                                        <p:tav tm="0">
                                          <p:val>
                                            <p:strVal val="1+#ppt_h/2"/>
                                          </p:val>
                                        </p:tav>
                                        <p:tav tm="100000">
                                          <p:val>
                                            <p:strVal val="#ppt_y"/>
                                          </p:val>
                                        </p:tav>
                                      </p:tavLst>
                                    </p:anim>
                                  </p:childTnLst>
                                </p:cTn>
                              </p:par>
                              <p:par>
                                <p:cTn id="99" presetID="2" presetClass="entr" presetSubtype="4" fill="hold" nodeType="withEffect">
                                  <p:stCondLst>
                                    <p:cond delay="0"/>
                                  </p:stCondLst>
                                  <p:childTnLst>
                                    <p:set>
                                      <p:cBhvr>
                                        <p:cTn id="100" dur="1" fill="hold">
                                          <p:stCondLst>
                                            <p:cond delay="0"/>
                                          </p:stCondLst>
                                        </p:cTn>
                                        <p:tgtEl>
                                          <p:spTgt spid="14"/>
                                        </p:tgtEl>
                                        <p:attrNameLst>
                                          <p:attrName>style.visibility</p:attrName>
                                        </p:attrNameLst>
                                      </p:cBhvr>
                                      <p:to>
                                        <p:strVal val="visible"/>
                                      </p:to>
                                    </p:set>
                                    <p:anim calcmode="lin" valueType="num">
                                      <p:cBhvr additive="base">
                                        <p:cTn id="101" dur="500" fill="hold"/>
                                        <p:tgtEl>
                                          <p:spTgt spid="14"/>
                                        </p:tgtEl>
                                        <p:attrNameLst>
                                          <p:attrName>ppt_x</p:attrName>
                                        </p:attrNameLst>
                                      </p:cBhvr>
                                      <p:tavLst>
                                        <p:tav tm="0">
                                          <p:val>
                                            <p:strVal val="#ppt_x"/>
                                          </p:val>
                                        </p:tav>
                                        <p:tav tm="100000">
                                          <p:val>
                                            <p:strVal val="#ppt_x"/>
                                          </p:val>
                                        </p:tav>
                                      </p:tavLst>
                                    </p:anim>
                                    <p:anim calcmode="lin" valueType="num">
                                      <p:cBhvr additive="base">
                                        <p:cTn id="102" dur="500" fill="hold"/>
                                        <p:tgtEl>
                                          <p:spTgt spid="14"/>
                                        </p:tgtEl>
                                        <p:attrNameLst>
                                          <p:attrName>ppt_y</p:attrName>
                                        </p:attrNameLst>
                                      </p:cBhvr>
                                      <p:tavLst>
                                        <p:tav tm="0">
                                          <p:val>
                                            <p:strVal val="1+#ppt_h/2"/>
                                          </p:val>
                                        </p:tav>
                                        <p:tav tm="100000">
                                          <p:val>
                                            <p:strVal val="#ppt_y"/>
                                          </p:val>
                                        </p:tav>
                                      </p:tavLst>
                                    </p:anim>
                                  </p:childTnLst>
                                </p:cTn>
                              </p:par>
                              <p:par>
                                <p:cTn id="103" presetID="2" presetClass="entr" presetSubtype="4" fill="hold" nodeType="withEffect">
                                  <p:stCondLst>
                                    <p:cond delay="0"/>
                                  </p:stCondLst>
                                  <p:childTnLst>
                                    <p:set>
                                      <p:cBhvr>
                                        <p:cTn id="104" dur="1" fill="hold">
                                          <p:stCondLst>
                                            <p:cond delay="0"/>
                                          </p:stCondLst>
                                        </p:cTn>
                                        <p:tgtEl>
                                          <p:spTgt spid="15"/>
                                        </p:tgtEl>
                                        <p:attrNameLst>
                                          <p:attrName>style.visibility</p:attrName>
                                        </p:attrNameLst>
                                      </p:cBhvr>
                                      <p:to>
                                        <p:strVal val="visible"/>
                                      </p:to>
                                    </p:set>
                                    <p:anim calcmode="lin" valueType="num">
                                      <p:cBhvr additive="base">
                                        <p:cTn id="105" dur="500" fill="hold"/>
                                        <p:tgtEl>
                                          <p:spTgt spid="15"/>
                                        </p:tgtEl>
                                        <p:attrNameLst>
                                          <p:attrName>ppt_x</p:attrName>
                                        </p:attrNameLst>
                                      </p:cBhvr>
                                      <p:tavLst>
                                        <p:tav tm="0">
                                          <p:val>
                                            <p:strVal val="#ppt_x"/>
                                          </p:val>
                                        </p:tav>
                                        <p:tav tm="100000">
                                          <p:val>
                                            <p:strVal val="#ppt_x"/>
                                          </p:val>
                                        </p:tav>
                                      </p:tavLst>
                                    </p:anim>
                                    <p:anim calcmode="lin" valueType="num">
                                      <p:cBhvr additive="base">
                                        <p:cTn id="106" dur="500" fill="hold"/>
                                        <p:tgtEl>
                                          <p:spTgt spid="15"/>
                                        </p:tgtEl>
                                        <p:attrNameLst>
                                          <p:attrName>ppt_y</p:attrName>
                                        </p:attrNameLst>
                                      </p:cBhvr>
                                      <p:tavLst>
                                        <p:tav tm="0">
                                          <p:val>
                                            <p:strVal val="1+#ppt_h/2"/>
                                          </p:val>
                                        </p:tav>
                                        <p:tav tm="100000">
                                          <p:val>
                                            <p:strVal val="#ppt_y"/>
                                          </p:val>
                                        </p:tav>
                                      </p:tavLst>
                                    </p:anim>
                                  </p:childTnLst>
                                </p:cTn>
                              </p:par>
                              <p:par>
                                <p:cTn id="107" presetID="2" presetClass="entr" presetSubtype="4" fill="hold" nodeType="withEffect">
                                  <p:stCondLst>
                                    <p:cond delay="0"/>
                                  </p:stCondLst>
                                  <p:childTnLst>
                                    <p:set>
                                      <p:cBhvr>
                                        <p:cTn id="108" dur="1" fill="hold">
                                          <p:stCondLst>
                                            <p:cond delay="0"/>
                                          </p:stCondLst>
                                        </p:cTn>
                                        <p:tgtEl>
                                          <p:spTgt spid="9"/>
                                        </p:tgtEl>
                                        <p:attrNameLst>
                                          <p:attrName>style.visibility</p:attrName>
                                        </p:attrNameLst>
                                      </p:cBhvr>
                                      <p:to>
                                        <p:strVal val="visible"/>
                                      </p:to>
                                    </p:set>
                                    <p:anim calcmode="lin" valueType="num">
                                      <p:cBhvr additive="base">
                                        <p:cTn id="109" dur="500" fill="hold"/>
                                        <p:tgtEl>
                                          <p:spTgt spid="9"/>
                                        </p:tgtEl>
                                        <p:attrNameLst>
                                          <p:attrName>ppt_x</p:attrName>
                                        </p:attrNameLst>
                                      </p:cBhvr>
                                      <p:tavLst>
                                        <p:tav tm="0">
                                          <p:val>
                                            <p:strVal val="#ppt_x"/>
                                          </p:val>
                                        </p:tav>
                                        <p:tav tm="100000">
                                          <p:val>
                                            <p:strVal val="#ppt_x"/>
                                          </p:val>
                                        </p:tav>
                                      </p:tavLst>
                                    </p:anim>
                                    <p:anim calcmode="lin" valueType="num">
                                      <p:cBhvr additive="base">
                                        <p:cTn id="110" dur="500" fill="hold"/>
                                        <p:tgtEl>
                                          <p:spTgt spid="9"/>
                                        </p:tgtEl>
                                        <p:attrNameLst>
                                          <p:attrName>ppt_y</p:attrName>
                                        </p:attrNameLst>
                                      </p:cBhvr>
                                      <p:tavLst>
                                        <p:tav tm="0">
                                          <p:val>
                                            <p:strVal val="1+#ppt_h/2"/>
                                          </p:val>
                                        </p:tav>
                                        <p:tav tm="100000">
                                          <p:val>
                                            <p:strVal val="#ppt_y"/>
                                          </p:val>
                                        </p:tav>
                                      </p:tavLst>
                                    </p:anim>
                                  </p:childTnLst>
                                </p:cTn>
                              </p:par>
                              <p:par>
                                <p:cTn id="111" presetID="2" presetClass="entr" presetSubtype="4" fill="hold" nodeType="withEffect">
                                  <p:stCondLst>
                                    <p:cond delay="0"/>
                                  </p:stCondLst>
                                  <p:childTnLst>
                                    <p:set>
                                      <p:cBhvr>
                                        <p:cTn id="112" dur="1" fill="hold">
                                          <p:stCondLst>
                                            <p:cond delay="0"/>
                                          </p:stCondLst>
                                        </p:cTn>
                                        <p:tgtEl>
                                          <p:spTgt spid="8"/>
                                        </p:tgtEl>
                                        <p:attrNameLst>
                                          <p:attrName>style.visibility</p:attrName>
                                        </p:attrNameLst>
                                      </p:cBhvr>
                                      <p:to>
                                        <p:strVal val="visible"/>
                                      </p:to>
                                    </p:set>
                                    <p:anim calcmode="lin" valueType="num">
                                      <p:cBhvr additive="base">
                                        <p:cTn id="113" dur="500" fill="hold"/>
                                        <p:tgtEl>
                                          <p:spTgt spid="8"/>
                                        </p:tgtEl>
                                        <p:attrNameLst>
                                          <p:attrName>ppt_x</p:attrName>
                                        </p:attrNameLst>
                                      </p:cBhvr>
                                      <p:tavLst>
                                        <p:tav tm="0">
                                          <p:val>
                                            <p:strVal val="#ppt_x"/>
                                          </p:val>
                                        </p:tav>
                                        <p:tav tm="100000">
                                          <p:val>
                                            <p:strVal val="#ppt_x"/>
                                          </p:val>
                                        </p:tav>
                                      </p:tavLst>
                                    </p:anim>
                                    <p:anim calcmode="lin" valueType="num">
                                      <p:cBhvr additive="base">
                                        <p:cTn id="114" dur="500" fill="hold"/>
                                        <p:tgtEl>
                                          <p:spTgt spid="8"/>
                                        </p:tgtEl>
                                        <p:attrNameLst>
                                          <p:attrName>ppt_y</p:attrName>
                                        </p:attrNameLst>
                                      </p:cBhvr>
                                      <p:tavLst>
                                        <p:tav tm="0">
                                          <p:val>
                                            <p:strVal val="1+#ppt_h/2"/>
                                          </p:val>
                                        </p:tav>
                                        <p:tav tm="100000">
                                          <p:val>
                                            <p:strVal val="#ppt_y"/>
                                          </p:val>
                                        </p:tav>
                                      </p:tavLst>
                                    </p:anim>
                                  </p:childTnLst>
                                </p:cTn>
                              </p:par>
                              <p:par>
                                <p:cTn id="115" presetID="2" presetClass="entr" presetSubtype="4" fill="hold" nodeType="withEffect">
                                  <p:stCondLst>
                                    <p:cond delay="0"/>
                                  </p:stCondLst>
                                  <p:childTnLst>
                                    <p:set>
                                      <p:cBhvr>
                                        <p:cTn id="116" dur="1" fill="hold">
                                          <p:stCondLst>
                                            <p:cond delay="0"/>
                                          </p:stCondLst>
                                        </p:cTn>
                                        <p:tgtEl>
                                          <p:spTgt spid="18"/>
                                        </p:tgtEl>
                                        <p:attrNameLst>
                                          <p:attrName>style.visibility</p:attrName>
                                        </p:attrNameLst>
                                      </p:cBhvr>
                                      <p:to>
                                        <p:strVal val="visible"/>
                                      </p:to>
                                    </p:set>
                                    <p:anim calcmode="lin" valueType="num">
                                      <p:cBhvr additive="base">
                                        <p:cTn id="117" dur="500" fill="hold"/>
                                        <p:tgtEl>
                                          <p:spTgt spid="18"/>
                                        </p:tgtEl>
                                        <p:attrNameLst>
                                          <p:attrName>ppt_x</p:attrName>
                                        </p:attrNameLst>
                                      </p:cBhvr>
                                      <p:tavLst>
                                        <p:tav tm="0">
                                          <p:val>
                                            <p:strVal val="#ppt_x"/>
                                          </p:val>
                                        </p:tav>
                                        <p:tav tm="100000">
                                          <p:val>
                                            <p:strVal val="#ppt_x"/>
                                          </p:val>
                                        </p:tav>
                                      </p:tavLst>
                                    </p:anim>
                                    <p:anim calcmode="lin" valueType="num">
                                      <p:cBhvr additive="base">
                                        <p:cTn id="118" dur="500" fill="hold"/>
                                        <p:tgtEl>
                                          <p:spTgt spid="18"/>
                                        </p:tgtEl>
                                        <p:attrNameLst>
                                          <p:attrName>ppt_y</p:attrName>
                                        </p:attrNameLst>
                                      </p:cBhvr>
                                      <p:tavLst>
                                        <p:tav tm="0">
                                          <p:val>
                                            <p:strVal val="1+#ppt_h/2"/>
                                          </p:val>
                                        </p:tav>
                                        <p:tav tm="100000">
                                          <p:val>
                                            <p:strVal val="#ppt_y"/>
                                          </p:val>
                                        </p:tav>
                                      </p:tavLst>
                                    </p:anim>
                                  </p:childTnLst>
                                </p:cTn>
                              </p:par>
                              <p:par>
                                <p:cTn id="119" presetID="2" presetClass="entr" presetSubtype="4" fill="hold" nodeType="withEffect">
                                  <p:stCondLst>
                                    <p:cond delay="0"/>
                                  </p:stCondLst>
                                  <p:childTnLst>
                                    <p:set>
                                      <p:cBhvr>
                                        <p:cTn id="120" dur="1" fill="hold">
                                          <p:stCondLst>
                                            <p:cond delay="0"/>
                                          </p:stCondLst>
                                        </p:cTn>
                                        <p:tgtEl>
                                          <p:spTgt spid="21"/>
                                        </p:tgtEl>
                                        <p:attrNameLst>
                                          <p:attrName>style.visibility</p:attrName>
                                        </p:attrNameLst>
                                      </p:cBhvr>
                                      <p:to>
                                        <p:strVal val="visible"/>
                                      </p:to>
                                    </p:set>
                                    <p:anim calcmode="lin" valueType="num">
                                      <p:cBhvr additive="base">
                                        <p:cTn id="121" dur="500" fill="hold"/>
                                        <p:tgtEl>
                                          <p:spTgt spid="21"/>
                                        </p:tgtEl>
                                        <p:attrNameLst>
                                          <p:attrName>ppt_x</p:attrName>
                                        </p:attrNameLst>
                                      </p:cBhvr>
                                      <p:tavLst>
                                        <p:tav tm="0">
                                          <p:val>
                                            <p:strVal val="#ppt_x"/>
                                          </p:val>
                                        </p:tav>
                                        <p:tav tm="100000">
                                          <p:val>
                                            <p:strVal val="#ppt_x"/>
                                          </p:val>
                                        </p:tav>
                                      </p:tavLst>
                                    </p:anim>
                                    <p:anim calcmode="lin" valueType="num">
                                      <p:cBhvr additive="base">
                                        <p:cTn id="122" dur="500" fill="hold"/>
                                        <p:tgtEl>
                                          <p:spTgt spid="21"/>
                                        </p:tgtEl>
                                        <p:attrNameLst>
                                          <p:attrName>ppt_y</p:attrName>
                                        </p:attrNameLst>
                                      </p:cBhvr>
                                      <p:tavLst>
                                        <p:tav tm="0">
                                          <p:val>
                                            <p:strVal val="1+#ppt_h/2"/>
                                          </p:val>
                                        </p:tav>
                                        <p:tav tm="100000">
                                          <p:val>
                                            <p:strVal val="#ppt_y"/>
                                          </p:val>
                                        </p:tav>
                                      </p:tavLst>
                                    </p:anim>
                                  </p:childTnLst>
                                </p:cTn>
                              </p:par>
                              <p:par>
                                <p:cTn id="123" presetID="2" presetClass="entr" presetSubtype="4" fill="hold" nodeType="withEffect">
                                  <p:stCondLst>
                                    <p:cond delay="0"/>
                                  </p:stCondLst>
                                  <p:childTnLst>
                                    <p:set>
                                      <p:cBhvr>
                                        <p:cTn id="124" dur="1" fill="hold">
                                          <p:stCondLst>
                                            <p:cond delay="0"/>
                                          </p:stCondLst>
                                        </p:cTn>
                                        <p:tgtEl>
                                          <p:spTgt spid="10"/>
                                        </p:tgtEl>
                                        <p:attrNameLst>
                                          <p:attrName>style.visibility</p:attrName>
                                        </p:attrNameLst>
                                      </p:cBhvr>
                                      <p:to>
                                        <p:strVal val="visible"/>
                                      </p:to>
                                    </p:set>
                                    <p:anim calcmode="lin" valueType="num">
                                      <p:cBhvr additive="base">
                                        <p:cTn id="125" dur="500" fill="hold"/>
                                        <p:tgtEl>
                                          <p:spTgt spid="10"/>
                                        </p:tgtEl>
                                        <p:attrNameLst>
                                          <p:attrName>ppt_x</p:attrName>
                                        </p:attrNameLst>
                                      </p:cBhvr>
                                      <p:tavLst>
                                        <p:tav tm="0">
                                          <p:val>
                                            <p:strVal val="#ppt_x"/>
                                          </p:val>
                                        </p:tav>
                                        <p:tav tm="100000">
                                          <p:val>
                                            <p:strVal val="#ppt_x"/>
                                          </p:val>
                                        </p:tav>
                                      </p:tavLst>
                                    </p:anim>
                                    <p:anim calcmode="lin" valueType="num">
                                      <p:cBhvr additive="base">
                                        <p:cTn id="126" dur="500" fill="hold"/>
                                        <p:tgtEl>
                                          <p:spTgt spid="10"/>
                                        </p:tgtEl>
                                        <p:attrNameLst>
                                          <p:attrName>ppt_y</p:attrName>
                                        </p:attrNameLst>
                                      </p:cBhvr>
                                      <p:tavLst>
                                        <p:tav tm="0">
                                          <p:val>
                                            <p:strVal val="1+#ppt_h/2"/>
                                          </p:val>
                                        </p:tav>
                                        <p:tav tm="100000">
                                          <p:val>
                                            <p:strVal val="#ppt_y"/>
                                          </p:val>
                                        </p:tav>
                                      </p:tavLst>
                                    </p:anim>
                                  </p:childTnLst>
                                </p:cTn>
                              </p:par>
                              <p:par>
                                <p:cTn id="127" presetID="2" presetClass="entr" presetSubtype="4" fill="hold" nodeType="withEffect">
                                  <p:stCondLst>
                                    <p:cond delay="0"/>
                                  </p:stCondLst>
                                  <p:childTnLst>
                                    <p:set>
                                      <p:cBhvr>
                                        <p:cTn id="128" dur="1" fill="hold">
                                          <p:stCondLst>
                                            <p:cond delay="0"/>
                                          </p:stCondLst>
                                        </p:cTn>
                                        <p:tgtEl>
                                          <p:spTgt spid="11"/>
                                        </p:tgtEl>
                                        <p:attrNameLst>
                                          <p:attrName>style.visibility</p:attrName>
                                        </p:attrNameLst>
                                      </p:cBhvr>
                                      <p:to>
                                        <p:strVal val="visible"/>
                                      </p:to>
                                    </p:set>
                                    <p:anim calcmode="lin" valueType="num">
                                      <p:cBhvr additive="base">
                                        <p:cTn id="129" dur="500" fill="hold"/>
                                        <p:tgtEl>
                                          <p:spTgt spid="11"/>
                                        </p:tgtEl>
                                        <p:attrNameLst>
                                          <p:attrName>ppt_x</p:attrName>
                                        </p:attrNameLst>
                                      </p:cBhvr>
                                      <p:tavLst>
                                        <p:tav tm="0">
                                          <p:val>
                                            <p:strVal val="#ppt_x"/>
                                          </p:val>
                                        </p:tav>
                                        <p:tav tm="100000">
                                          <p:val>
                                            <p:strVal val="#ppt_x"/>
                                          </p:val>
                                        </p:tav>
                                      </p:tavLst>
                                    </p:anim>
                                    <p:anim calcmode="lin" valueType="num">
                                      <p:cBhvr additive="base">
                                        <p:cTn id="130"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4" grpId="0" animBg="1"/>
      <p:bldP spid="25" grpId="0" animBg="1"/>
      <p:bldP spid="26" grpId="0" animBg="1"/>
      <p:bldP spid="27" grpId="0" animBg="1"/>
      <p:bldP spid="28" grpId="0" animBg="1"/>
      <p:bldP spid="35" grpId="0" animBg="1"/>
      <p:bldP spid="36" grpId="0" animBg="1"/>
      <p:bldP spid="3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smtClean="0"/>
              <a:t>Kako ubrzati?</a:t>
            </a:r>
            <a:endParaRPr lang="hr-HR" dirty="0"/>
          </a:p>
        </p:txBody>
      </p:sp>
      <p:sp>
        <p:nvSpPr>
          <p:cNvPr id="3" name="Content Placeholder 2"/>
          <p:cNvSpPr>
            <a:spLocks noGrp="1"/>
          </p:cNvSpPr>
          <p:nvPr>
            <p:ph idx="1"/>
          </p:nvPr>
        </p:nvSpPr>
        <p:spPr/>
        <p:txBody>
          <a:bodyPr/>
          <a:lstStyle/>
          <a:p>
            <a:r>
              <a:rPr lang="hr-HR" dirty="0" smtClean="0"/>
              <a:t>Koristiti ćemo tablicu stanja koja će pamtit sve što smo izračunali kako ne bismo morali ponovo</a:t>
            </a:r>
          </a:p>
          <a:p>
            <a:endParaRPr lang="hr-HR" dirty="0" smtClean="0"/>
          </a:p>
          <a:p>
            <a:r>
              <a:rPr lang="hr-HR" dirty="0" smtClean="0"/>
              <a:t>Dva pristupa:</a:t>
            </a:r>
          </a:p>
          <a:p>
            <a:pPr lvl="1"/>
            <a:r>
              <a:rPr lang="hr-HR" dirty="0" err="1" smtClean="0"/>
              <a:t>Bottom</a:t>
            </a:r>
            <a:r>
              <a:rPr lang="hr-HR" dirty="0" smtClean="0"/>
              <a:t> </a:t>
            </a:r>
            <a:r>
              <a:rPr lang="hr-HR" dirty="0" err="1" smtClean="0"/>
              <a:t>Up</a:t>
            </a:r>
            <a:r>
              <a:rPr lang="hr-HR" dirty="0" smtClean="0"/>
              <a:t> (iterativno)</a:t>
            </a:r>
          </a:p>
          <a:p>
            <a:pPr lvl="1"/>
            <a:r>
              <a:rPr lang="hr-HR" dirty="0" err="1" smtClean="0"/>
              <a:t>Memoizacija</a:t>
            </a:r>
            <a:r>
              <a:rPr lang="hr-HR" dirty="0" smtClean="0"/>
              <a:t> (rekurzivno)</a:t>
            </a:r>
          </a:p>
          <a:p>
            <a:endParaRPr lang="hr-HR"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427613" y="2967335"/>
            <a:ext cx="6288774" cy="92333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hr-HR" sz="5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IMPLEMENTACIJA</a:t>
            </a:r>
            <a:endParaRPr lang="en-US" sz="5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smtClean="0"/>
              <a:t>Zadatak: Piramida</a:t>
            </a:r>
            <a:endParaRPr lang="hr-HR" dirty="0"/>
          </a:p>
        </p:txBody>
      </p:sp>
      <p:sp>
        <p:nvSpPr>
          <p:cNvPr id="3" name="Content Placeholder 2"/>
          <p:cNvSpPr>
            <a:spLocks noGrp="1"/>
          </p:cNvSpPr>
          <p:nvPr>
            <p:ph idx="1"/>
          </p:nvPr>
        </p:nvSpPr>
        <p:spPr/>
        <p:txBody>
          <a:bodyPr/>
          <a:lstStyle/>
          <a:p>
            <a:r>
              <a:rPr lang="hr-HR" dirty="0" err="1" smtClean="0"/>
              <a:t>Hiawatha</a:t>
            </a:r>
            <a:r>
              <a:rPr lang="hr-HR" dirty="0" smtClean="0"/>
              <a:t> se nalazi na vrhu 2D piramide. Treba se spustiti do dna piramide tako da skupi što više novčića.</a:t>
            </a:r>
          </a:p>
          <a:p>
            <a:r>
              <a:rPr lang="hr-HR" dirty="0" smtClean="0"/>
              <a:t>Ulaz: U prvom redu se nalazi broj redova piramide, a onda i sama piramida</a:t>
            </a:r>
          </a:p>
          <a:p>
            <a:pPr>
              <a:buNone/>
            </a:pPr>
            <a:r>
              <a:rPr lang="hr-HR" sz="2000" dirty="0" smtClean="0">
                <a:latin typeface="Courier New" pitchFamily="49" charset="0"/>
                <a:cs typeface="Courier New" pitchFamily="49" charset="0"/>
              </a:rPr>
              <a:t>5</a:t>
            </a:r>
          </a:p>
          <a:p>
            <a:pPr>
              <a:buNone/>
            </a:pPr>
            <a:r>
              <a:rPr lang="hr-HR" sz="2000" dirty="0" smtClean="0">
                <a:latin typeface="Courier New" pitchFamily="49" charset="0"/>
                <a:cs typeface="Courier New" pitchFamily="49" charset="0"/>
              </a:rPr>
              <a:t>7</a:t>
            </a:r>
          </a:p>
          <a:p>
            <a:pPr>
              <a:buNone/>
            </a:pPr>
            <a:r>
              <a:rPr lang="hr-HR" sz="2000" dirty="0" smtClean="0">
                <a:latin typeface="Courier New" pitchFamily="49" charset="0"/>
                <a:cs typeface="Courier New" pitchFamily="49" charset="0"/>
              </a:rPr>
              <a:t>5 6</a:t>
            </a:r>
          </a:p>
          <a:p>
            <a:pPr>
              <a:buNone/>
            </a:pPr>
            <a:r>
              <a:rPr lang="hr-HR" sz="2000" dirty="0" smtClean="0">
                <a:latin typeface="Courier New" pitchFamily="49" charset="0"/>
                <a:cs typeface="Courier New" pitchFamily="49" charset="0"/>
              </a:rPr>
              <a:t>1 2 1</a:t>
            </a:r>
          </a:p>
          <a:p>
            <a:pPr>
              <a:buNone/>
            </a:pPr>
            <a:r>
              <a:rPr lang="hr-HR" sz="2000" dirty="0" smtClean="0">
                <a:latin typeface="Courier New" pitchFamily="49" charset="0"/>
                <a:cs typeface="Courier New" pitchFamily="49" charset="0"/>
              </a:rPr>
              <a:t>5 1 9 2</a:t>
            </a:r>
          </a:p>
          <a:p>
            <a:pPr>
              <a:buNone/>
            </a:pPr>
            <a:r>
              <a:rPr lang="hr-HR" sz="2000" dirty="0" smtClean="0">
                <a:latin typeface="Courier New" pitchFamily="49" charset="0"/>
                <a:cs typeface="Courier New" pitchFamily="49" charset="0"/>
              </a:rPr>
              <a:t>6 4 2 1 7</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smtClean="0"/>
              <a:t>Zadatak: Piramida</a:t>
            </a:r>
            <a:endParaRPr lang="hr-HR" dirty="0"/>
          </a:p>
        </p:txBody>
      </p:sp>
      <p:sp>
        <p:nvSpPr>
          <p:cNvPr id="4" name="Oval 3"/>
          <p:cNvSpPr/>
          <p:nvPr/>
        </p:nvSpPr>
        <p:spPr>
          <a:xfrm>
            <a:off x="4114800" y="1676400"/>
            <a:ext cx="533400" cy="533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smtClean="0"/>
              <a:t>7</a:t>
            </a:r>
            <a:endParaRPr lang="hr-HR" dirty="0"/>
          </a:p>
        </p:txBody>
      </p:sp>
      <p:sp>
        <p:nvSpPr>
          <p:cNvPr id="5" name="Oval 4"/>
          <p:cNvSpPr/>
          <p:nvPr/>
        </p:nvSpPr>
        <p:spPr>
          <a:xfrm>
            <a:off x="3429000" y="2521800"/>
            <a:ext cx="533400" cy="533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smtClean="0"/>
              <a:t>5</a:t>
            </a:r>
            <a:endParaRPr lang="hr-HR" dirty="0"/>
          </a:p>
        </p:txBody>
      </p:sp>
      <p:sp>
        <p:nvSpPr>
          <p:cNvPr id="6" name="Oval 5"/>
          <p:cNvSpPr/>
          <p:nvPr/>
        </p:nvSpPr>
        <p:spPr>
          <a:xfrm>
            <a:off x="4648200" y="2521800"/>
            <a:ext cx="533400" cy="533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smtClean="0"/>
              <a:t>6</a:t>
            </a:r>
            <a:endParaRPr lang="hr-HR" dirty="0"/>
          </a:p>
        </p:txBody>
      </p:sp>
      <p:sp>
        <p:nvSpPr>
          <p:cNvPr id="7" name="Oval 6"/>
          <p:cNvSpPr/>
          <p:nvPr/>
        </p:nvSpPr>
        <p:spPr>
          <a:xfrm>
            <a:off x="4038600" y="3421800"/>
            <a:ext cx="533400" cy="533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smtClean="0"/>
              <a:t>2</a:t>
            </a:r>
            <a:endParaRPr lang="hr-HR" dirty="0"/>
          </a:p>
        </p:txBody>
      </p:sp>
      <p:sp>
        <p:nvSpPr>
          <p:cNvPr id="8" name="Oval 7"/>
          <p:cNvSpPr/>
          <p:nvPr/>
        </p:nvSpPr>
        <p:spPr>
          <a:xfrm>
            <a:off x="5257800" y="3421800"/>
            <a:ext cx="533400" cy="533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smtClean="0"/>
              <a:t>1</a:t>
            </a:r>
            <a:endParaRPr lang="hr-HR" dirty="0"/>
          </a:p>
        </p:txBody>
      </p:sp>
      <p:sp>
        <p:nvSpPr>
          <p:cNvPr id="9" name="Oval 8"/>
          <p:cNvSpPr/>
          <p:nvPr/>
        </p:nvSpPr>
        <p:spPr>
          <a:xfrm>
            <a:off x="4648200" y="4285800"/>
            <a:ext cx="533400" cy="533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smtClean="0"/>
              <a:t>9</a:t>
            </a:r>
            <a:endParaRPr lang="hr-HR" dirty="0"/>
          </a:p>
        </p:txBody>
      </p:sp>
      <p:sp>
        <p:nvSpPr>
          <p:cNvPr id="10" name="Oval 9"/>
          <p:cNvSpPr/>
          <p:nvPr/>
        </p:nvSpPr>
        <p:spPr>
          <a:xfrm>
            <a:off x="2743200" y="3421800"/>
            <a:ext cx="533400" cy="533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smtClean="0"/>
              <a:t>1</a:t>
            </a:r>
            <a:endParaRPr lang="hr-HR" dirty="0"/>
          </a:p>
        </p:txBody>
      </p:sp>
      <p:sp>
        <p:nvSpPr>
          <p:cNvPr id="11" name="Oval 10"/>
          <p:cNvSpPr/>
          <p:nvPr/>
        </p:nvSpPr>
        <p:spPr>
          <a:xfrm>
            <a:off x="2057400" y="4285800"/>
            <a:ext cx="533400" cy="533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smtClean="0"/>
              <a:t>5</a:t>
            </a:r>
            <a:endParaRPr lang="hr-HR" dirty="0"/>
          </a:p>
        </p:txBody>
      </p:sp>
      <p:sp>
        <p:nvSpPr>
          <p:cNvPr id="12" name="Oval 11"/>
          <p:cNvSpPr/>
          <p:nvPr/>
        </p:nvSpPr>
        <p:spPr>
          <a:xfrm>
            <a:off x="3429000" y="4267200"/>
            <a:ext cx="533400" cy="533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smtClean="0"/>
              <a:t>1</a:t>
            </a:r>
            <a:endParaRPr lang="hr-HR" dirty="0"/>
          </a:p>
        </p:txBody>
      </p:sp>
      <p:sp>
        <p:nvSpPr>
          <p:cNvPr id="13" name="Oval 12"/>
          <p:cNvSpPr/>
          <p:nvPr/>
        </p:nvSpPr>
        <p:spPr>
          <a:xfrm>
            <a:off x="1143000" y="5149800"/>
            <a:ext cx="533400" cy="533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smtClean="0"/>
              <a:t>6</a:t>
            </a:r>
            <a:endParaRPr lang="hr-HR" dirty="0"/>
          </a:p>
        </p:txBody>
      </p:sp>
      <p:sp>
        <p:nvSpPr>
          <p:cNvPr id="14" name="Oval 13"/>
          <p:cNvSpPr/>
          <p:nvPr/>
        </p:nvSpPr>
        <p:spPr>
          <a:xfrm>
            <a:off x="5867400" y="4285800"/>
            <a:ext cx="533400" cy="533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smtClean="0"/>
              <a:t>2</a:t>
            </a:r>
            <a:endParaRPr lang="hr-HR" dirty="0"/>
          </a:p>
        </p:txBody>
      </p:sp>
      <p:sp>
        <p:nvSpPr>
          <p:cNvPr id="15" name="Oval 14"/>
          <p:cNvSpPr/>
          <p:nvPr/>
        </p:nvSpPr>
        <p:spPr>
          <a:xfrm>
            <a:off x="2514600" y="5149800"/>
            <a:ext cx="533400" cy="533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smtClean="0"/>
              <a:t>4</a:t>
            </a:r>
            <a:endParaRPr lang="hr-HR" dirty="0"/>
          </a:p>
        </p:txBody>
      </p:sp>
      <p:sp>
        <p:nvSpPr>
          <p:cNvPr id="16" name="Oval 15"/>
          <p:cNvSpPr/>
          <p:nvPr/>
        </p:nvSpPr>
        <p:spPr>
          <a:xfrm>
            <a:off x="3962400" y="5149800"/>
            <a:ext cx="533400" cy="533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smtClean="0"/>
              <a:t>2</a:t>
            </a:r>
            <a:endParaRPr lang="hr-HR" dirty="0"/>
          </a:p>
        </p:txBody>
      </p:sp>
      <p:sp>
        <p:nvSpPr>
          <p:cNvPr id="17" name="Oval 16"/>
          <p:cNvSpPr/>
          <p:nvPr/>
        </p:nvSpPr>
        <p:spPr>
          <a:xfrm>
            <a:off x="5334000" y="5149800"/>
            <a:ext cx="533400" cy="533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smtClean="0"/>
              <a:t>1</a:t>
            </a:r>
            <a:endParaRPr lang="hr-HR" dirty="0"/>
          </a:p>
        </p:txBody>
      </p:sp>
      <p:sp>
        <p:nvSpPr>
          <p:cNvPr id="18" name="Oval 17"/>
          <p:cNvSpPr/>
          <p:nvPr/>
        </p:nvSpPr>
        <p:spPr>
          <a:xfrm>
            <a:off x="6629400" y="5149800"/>
            <a:ext cx="533400" cy="533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smtClean="0"/>
              <a:t>7</a:t>
            </a:r>
            <a:endParaRPr lang="hr-HR" dirty="0"/>
          </a:p>
        </p:txBody>
      </p:sp>
      <p:sp>
        <p:nvSpPr>
          <p:cNvPr id="19" name="TextBox 18"/>
          <p:cNvSpPr txBox="1"/>
          <p:nvPr/>
        </p:nvSpPr>
        <p:spPr bwMode="auto">
          <a:xfrm>
            <a:off x="6477000" y="1828800"/>
            <a:ext cx="1486304" cy="523220"/>
          </a:xfrm>
          <a:prstGeom prst="rect">
            <a:avLst/>
          </a:prstGeom>
          <a:noFill/>
          <a:ln w="9525">
            <a:noFill/>
            <a:miter lim="800000"/>
            <a:headEnd/>
            <a:tailEnd/>
          </a:ln>
          <a:effectLst/>
        </p:spPr>
        <p:txBody>
          <a:bodyPr vert="horz" wrap="non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20000"/>
              </a:spcBef>
              <a:spcAft>
                <a:spcPct val="0"/>
              </a:spcAft>
              <a:buClr>
                <a:srgbClr val="005B6E"/>
              </a:buClr>
              <a:buSzTx/>
              <a:buFont typeface="Courier New" pitchFamily="49" charset="0"/>
              <a:buNone/>
              <a:tabLst/>
            </a:pPr>
            <a:r>
              <a:rPr kumimoji="0" lang="hr-HR" sz="2800" b="0" u="none" strike="noStrike" kern="0" cap="none" spc="0" normalizeH="0" baseline="0" noProof="0" dirty="0" smtClean="0">
                <a:ln>
                  <a:noFill/>
                </a:ln>
                <a:effectLst/>
                <a:uLnTx/>
                <a:uFillTx/>
                <a:latin typeface="Calibri" pitchFamily="34" charset="0"/>
                <a:cs typeface="Calibri" pitchFamily="34" charset="0"/>
              </a:rPr>
              <a:t>Zbroj:</a:t>
            </a:r>
            <a:r>
              <a:rPr kumimoji="0" lang="hr-HR" sz="2800" b="0" u="none" strike="noStrike" kern="0" cap="none" spc="0" normalizeH="0" noProof="0" dirty="0" smtClean="0">
                <a:ln>
                  <a:noFill/>
                </a:ln>
                <a:effectLst/>
                <a:uLnTx/>
                <a:uFillTx/>
                <a:latin typeface="Calibri" pitchFamily="34" charset="0"/>
                <a:cs typeface="Calibri" pitchFamily="34" charset="0"/>
              </a:rPr>
              <a:t> 26</a:t>
            </a:r>
            <a:endParaRPr kumimoji="0" lang="hr-HR" sz="2800" b="0" u="none" strike="noStrike" kern="0" cap="none" spc="0" normalizeH="0" baseline="0" noProof="0" dirty="0" smtClean="0">
              <a:ln>
                <a:noFill/>
              </a:ln>
              <a:effectLst/>
              <a:uLnTx/>
              <a:uFillTx/>
              <a:latin typeface="Calibri" pitchFamily="34" charset="0"/>
              <a:cs typeface="Calibri"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4"/>
                                        </p:tgtEl>
                                        <p:attrNameLst>
                                          <p:attrName>fillcolor</p:attrName>
                                        </p:attrNameLst>
                                      </p:cBhvr>
                                      <p:to>
                                        <a:srgbClr val="FF3300"/>
                                      </p:to>
                                    </p:animClr>
                                    <p:set>
                                      <p:cBhvr>
                                        <p:cTn id="7" dur="2000" fill="hold"/>
                                        <p:tgtEl>
                                          <p:spTgt spid="4"/>
                                        </p:tgtEl>
                                        <p:attrNameLst>
                                          <p:attrName>fill.type</p:attrName>
                                        </p:attrNameLst>
                                      </p:cBhvr>
                                      <p:to>
                                        <p:strVal val="solid"/>
                                      </p:to>
                                    </p:set>
                                    <p:set>
                                      <p:cBhvr>
                                        <p:cTn id="8" dur="2000" fill="hold"/>
                                        <p:tgtEl>
                                          <p:spTgt spid="4"/>
                                        </p:tgtEl>
                                        <p:attrNameLst>
                                          <p:attrName>fill.on</p:attrName>
                                        </p:attrNameLst>
                                      </p:cBhvr>
                                      <p:to>
                                        <p:strVal val="true"/>
                                      </p:to>
                                    </p:set>
                                  </p:childTnLst>
                                </p:cTn>
                              </p:par>
                            </p:childTnLst>
                          </p:cTn>
                        </p:par>
                      </p:childTnLst>
                    </p:cTn>
                  </p:par>
                  <p:par>
                    <p:cTn id="9" fill="hold">
                      <p:stCondLst>
                        <p:cond delay="indefinite"/>
                      </p:stCondLst>
                      <p:childTnLst>
                        <p:par>
                          <p:cTn id="10" fill="hold">
                            <p:stCondLst>
                              <p:cond delay="0"/>
                            </p:stCondLst>
                            <p:childTnLst>
                              <p:par>
                                <p:cTn id="11" presetID="1" presetClass="emph" presetSubtype="2" fill="hold" nodeType="clickEffect">
                                  <p:stCondLst>
                                    <p:cond delay="0"/>
                                  </p:stCondLst>
                                  <p:childTnLst>
                                    <p:animClr clrSpc="rgb" dir="cw">
                                      <p:cBhvr>
                                        <p:cTn id="12" dur="2000" fill="hold"/>
                                        <p:tgtEl>
                                          <p:spTgt spid="6"/>
                                        </p:tgtEl>
                                        <p:attrNameLst>
                                          <p:attrName>fillcolor</p:attrName>
                                        </p:attrNameLst>
                                      </p:cBhvr>
                                      <p:to>
                                        <a:srgbClr val="FF3300"/>
                                      </p:to>
                                    </p:animClr>
                                    <p:set>
                                      <p:cBhvr>
                                        <p:cTn id="13" dur="2000" fill="hold"/>
                                        <p:tgtEl>
                                          <p:spTgt spid="6"/>
                                        </p:tgtEl>
                                        <p:attrNameLst>
                                          <p:attrName>fill.type</p:attrName>
                                        </p:attrNameLst>
                                      </p:cBhvr>
                                      <p:to>
                                        <p:strVal val="solid"/>
                                      </p:to>
                                    </p:set>
                                    <p:set>
                                      <p:cBhvr>
                                        <p:cTn id="14" dur="2000" fill="hold"/>
                                        <p:tgtEl>
                                          <p:spTgt spid="6"/>
                                        </p:tgtEl>
                                        <p:attrNameLst>
                                          <p:attrName>fill.on</p:attrName>
                                        </p:attrNameLst>
                                      </p:cBhvr>
                                      <p:to>
                                        <p:strVal val="true"/>
                                      </p:to>
                                    </p:set>
                                  </p:childTnLst>
                                </p:cTn>
                              </p:par>
                            </p:childTnLst>
                          </p:cTn>
                        </p:par>
                      </p:childTnLst>
                    </p:cTn>
                  </p:par>
                  <p:par>
                    <p:cTn id="15" fill="hold">
                      <p:stCondLst>
                        <p:cond delay="indefinite"/>
                      </p:stCondLst>
                      <p:childTnLst>
                        <p:par>
                          <p:cTn id="16" fill="hold">
                            <p:stCondLst>
                              <p:cond delay="0"/>
                            </p:stCondLst>
                            <p:childTnLst>
                              <p:par>
                                <p:cTn id="17" presetID="1" presetClass="emph" presetSubtype="2" fill="hold" nodeType="clickEffect">
                                  <p:stCondLst>
                                    <p:cond delay="0"/>
                                  </p:stCondLst>
                                  <p:childTnLst>
                                    <p:animClr clrSpc="rgb" dir="cw">
                                      <p:cBhvr>
                                        <p:cTn id="18" dur="2000" fill="hold"/>
                                        <p:tgtEl>
                                          <p:spTgt spid="7"/>
                                        </p:tgtEl>
                                        <p:attrNameLst>
                                          <p:attrName>fillcolor</p:attrName>
                                        </p:attrNameLst>
                                      </p:cBhvr>
                                      <p:to>
                                        <a:srgbClr val="FF3300"/>
                                      </p:to>
                                    </p:animClr>
                                    <p:set>
                                      <p:cBhvr>
                                        <p:cTn id="19" dur="2000" fill="hold"/>
                                        <p:tgtEl>
                                          <p:spTgt spid="7"/>
                                        </p:tgtEl>
                                        <p:attrNameLst>
                                          <p:attrName>fill.type</p:attrName>
                                        </p:attrNameLst>
                                      </p:cBhvr>
                                      <p:to>
                                        <p:strVal val="solid"/>
                                      </p:to>
                                    </p:set>
                                    <p:set>
                                      <p:cBhvr>
                                        <p:cTn id="20" dur="2000" fill="hold"/>
                                        <p:tgtEl>
                                          <p:spTgt spid="7"/>
                                        </p:tgtEl>
                                        <p:attrNameLst>
                                          <p:attrName>fill.on</p:attrName>
                                        </p:attrNameLst>
                                      </p:cBhvr>
                                      <p:to>
                                        <p:strVal val="true"/>
                                      </p:to>
                                    </p:set>
                                  </p:childTnLst>
                                </p:cTn>
                              </p:par>
                            </p:childTnLst>
                          </p:cTn>
                        </p:par>
                      </p:childTnLst>
                    </p:cTn>
                  </p:par>
                  <p:par>
                    <p:cTn id="21" fill="hold">
                      <p:stCondLst>
                        <p:cond delay="indefinite"/>
                      </p:stCondLst>
                      <p:childTnLst>
                        <p:par>
                          <p:cTn id="22" fill="hold">
                            <p:stCondLst>
                              <p:cond delay="0"/>
                            </p:stCondLst>
                            <p:childTnLst>
                              <p:par>
                                <p:cTn id="23" presetID="1" presetClass="emph" presetSubtype="2" fill="hold" nodeType="clickEffect">
                                  <p:stCondLst>
                                    <p:cond delay="0"/>
                                  </p:stCondLst>
                                  <p:childTnLst>
                                    <p:animClr clrSpc="rgb" dir="cw">
                                      <p:cBhvr>
                                        <p:cTn id="24" dur="2000" fill="hold"/>
                                        <p:tgtEl>
                                          <p:spTgt spid="9"/>
                                        </p:tgtEl>
                                        <p:attrNameLst>
                                          <p:attrName>fillcolor</p:attrName>
                                        </p:attrNameLst>
                                      </p:cBhvr>
                                      <p:to>
                                        <a:srgbClr val="FF3300"/>
                                      </p:to>
                                    </p:animClr>
                                    <p:set>
                                      <p:cBhvr>
                                        <p:cTn id="25" dur="2000" fill="hold"/>
                                        <p:tgtEl>
                                          <p:spTgt spid="9"/>
                                        </p:tgtEl>
                                        <p:attrNameLst>
                                          <p:attrName>fill.type</p:attrName>
                                        </p:attrNameLst>
                                      </p:cBhvr>
                                      <p:to>
                                        <p:strVal val="solid"/>
                                      </p:to>
                                    </p:set>
                                    <p:set>
                                      <p:cBhvr>
                                        <p:cTn id="26" dur="2000" fill="hold"/>
                                        <p:tgtEl>
                                          <p:spTgt spid="9"/>
                                        </p:tgtEl>
                                        <p:attrNameLst>
                                          <p:attrName>fill.on</p:attrName>
                                        </p:attrNameLst>
                                      </p:cBhvr>
                                      <p:to>
                                        <p:strVal val="true"/>
                                      </p:to>
                                    </p:set>
                                  </p:childTnLst>
                                </p:cTn>
                              </p:par>
                            </p:childTnLst>
                          </p:cTn>
                        </p:par>
                      </p:childTnLst>
                    </p:cTn>
                  </p:par>
                  <p:par>
                    <p:cTn id="27" fill="hold">
                      <p:stCondLst>
                        <p:cond delay="indefinite"/>
                      </p:stCondLst>
                      <p:childTnLst>
                        <p:par>
                          <p:cTn id="28" fill="hold">
                            <p:stCondLst>
                              <p:cond delay="0"/>
                            </p:stCondLst>
                            <p:childTnLst>
                              <p:par>
                                <p:cTn id="29" presetID="1" presetClass="emph" presetSubtype="2" fill="hold" nodeType="clickEffect">
                                  <p:stCondLst>
                                    <p:cond delay="0"/>
                                  </p:stCondLst>
                                  <p:childTnLst>
                                    <p:animClr clrSpc="rgb" dir="cw">
                                      <p:cBhvr>
                                        <p:cTn id="30" dur="2000" fill="hold"/>
                                        <p:tgtEl>
                                          <p:spTgt spid="16"/>
                                        </p:tgtEl>
                                        <p:attrNameLst>
                                          <p:attrName>fillcolor</p:attrName>
                                        </p:attrNameLst>
                                      </p:cBhvr>
                                      <p:to>
                                        <a:srgbClr val="FF3300"/>
                                      </p:to>
                                    </p:animClr>
                                    <p:set>
                                      <p:cBhvr>
                                        <p:cTn id="31" dur="2000" fill="hold"/>
                                        <p:tgtEl>
                                          <p:spTgt spid="16"/>
                                        </p:tgtEl>
                                        <p:attrNameLst>
                                          <p:attrName>fill.type</p:attrName>
                                        </p:attrNameLst>
                                      </p:cBhvr>
                                      <p:to>
                                        <p:strVal val="solid"/>
                                      </p:to>
                                    </p:set>
                                    <p:set>
                                      <p:cBhvr>
                                        <p:cTn id="32" dur="2000" fill="hold"/>
                                        <p:tgtEl>
                                          <p:spTgt spid="16"/>
                                        </p:tgtEl>
                                        <p:attrNameLst>
                                          <p:attrName>fill.on</p:attrName>
                                        </p:attrNameLst>
                                      </p:cBhvr>
                                      <p:to>
                                        <p:strVal val="true"/>
                                      </p:to>
                                    </p:set>
                                  </p:childTnLst>
                                </p:cTn>
                              </p:par>
                              <p:par>
                                <p:cTn id="33" presetID="2" presetClass="entr" presetSubtype="4"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ppt_x"/>
                                          </p:val>
                                        </p:tav>
                                        <p:tav tm="100000">
                                          <p:val>
                                            <p:strVal val="#ppt_x"/>
                                          </p:val>
                                        </p:tav>
                                      </p:tavLst>
                                    </p:anim>
                                    <p:anim calcmode="lin" valueType="num">
                                      <p:cBhvr additive="base">
                                        <p:cTn id="36"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427613" y="2967335"/>
            <a:ext cx="6288774" cy="92333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hr-HR" sz="5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IMPLEMENTACIJA</a:t>
            </a:r>
            <a:endParaRPr lang="en-US" sz="5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UMPtema1">
  <a:themeElements>
    <a:clrScheme name="DUMP">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04617B"/>
      </a:hlink>
      <a:folHlink>
        <a:srgbClr val="85DFD0"/>
      </a:folHlink>
    </a:clrScheme>
    <a:fontScheme name="Default Design">
      <a:majorFont>
        <a:latin typeface="Arial"/>
        <a:ea typeface=""/>
        <a:cs typeface=""/>
      </a:majorFont>
      <a:minorFont>
        <a:latin typeface="Arial"/>
        <a:ea typeface=""/>
        <a:cs typeface=""/>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w="9525">
          <a:noFill/>
          <a:miter lim="800000"/>
          <a:headEnd/>
          <a:tailEn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
            <a:srgbClr val="005B6E"/>
          </a:buClr>
          <a:buSzTx/>
          <a:buFont typeface="Courier New" pitchFamily="49" charset="0"/>
          <a:buNone/>
          <a:tabLst/>
          <a:defRPr kumimoji="0" sz="3200" b="0" i="1" u="none" strike="noStrike" kern="0" cap="none" spc="0" normalizeH="0" baseline="0" noProof="0" dirty="0" smtClean="0">
            <a:ln>
              <a:noFill/>
            </a:ln>
            <a:solidFill>
              <a:schemeClr val="bg2">
                <a:lumMod val="50000"/>
              </a:schemeClr>
            </a:solidFill>
            <a:effectLst/>
            <a:uLnTx/>
            <a:uFillTx/>
            <a:latin typeface="+mn-lt"/>
            <a:ea typeface="+mn-ea"/>
            <a:cs typeface="+mn-cs"/>
          </a:defRPr>
        </a:defPPr>
      </a:lstStyle>
    </a:tx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DUMPtema1</Template>
  <TotalTime>328</TotalTime>
  <Words>1324</Words>
  <Application>Microsoft Office PowerPoint</Application>
  <PresentationFormat>On-screen Show (4:3)</PresentationFormat>
  <Paragraphs>220</Paragraphs>
  <Slides>35</Slides>
  <Notes>0</Notes>
  <HiddenSlides>0</HiddenSlides>
  <MMClips>0</MMClips>
  <ScaleCrop>false</ScaleCrop>
  <HeadingPairs>
    <vt:vector size="4" baseType="variant">
      <vt:variant>
        <vt:lpstr>Theme</vt:lpstr>
      </vt:variant>
      <vt:variant>
        <vt:i4>1</vt:i4>
      </vt:variant>
      <vt:variant>
        <vt:lpstr>Slide Titles</vt:lpstr>
      </vt:variant>
      <vt:variant>
        <vt:i4>35</vt:i4>
      </vt:variant>
    </vt:vector>
  </HeadingPairs>
  <TitlesOfParts>
    <vt:vector size="36" baseType="lpstr">
      <vt:lpstr>DUMPtema1</vt:lpstr>
      <vt:lpstr>PowerPoint Presentation</vt:lpstr>
      <vt:lpstr>Dinamičko programiranje</vt:lpstr>
      <vt:lpstr>Fibonacci brojevi</vt:lpstr>
      <vt:lpstr>Fibonacci brojevi</vt:lpstr>
      <vt:lpstr>Kako ubrzati?</vt:lpstr>
      <vt:lpstr>PowerPoint Presentation</vt:lpstr>
      <vt:lpstr>Zadatak: Piramida</vt:lpstr>
      <vt:lpstr>Zadatak: Piramida</vt:lpstr>
      <vt:lpstr>PowerPoint Presentation</vt:lpstr>
      <vt:lpstr>Zadatak: Bankomati</vt:lpstr>
      <vt:lpstr>Zadatak: Bankomati</vt:lpstr>
      <vt:lpstr>Zadatak: Bankomati</vt:lpstr>
      <vt:lpstr>Zadatak: Bankomati</vt:lpstr>
      <vt:lpstr>PowerPoint Presentation</vt:lpstr>
      <vt:lpstr>Zadatak: Kradljivac čokolade</vt:lpstr>
      <vt:lpstr>Zadatak: Kradljivac čokolade</vt:lpstr>
      <vt:lpstr>Zadatak: Kradljivac čokolade</vt:lpstr>
      <vt:lpstr>Zadatak: Kradljivac čokolade</vt:lpstr>
      <vt:lpstr>Knapsack problem</vt:lpstr>
      <vt:lpstr>PowerPoint Presentation</vt:lpstr>
      <vt:lpstr>Najduži zajednički podniz</vt:lpstr>
      <vt:lpstr>Najduži zajednički podniz</vt:lpstr>
      <vt:lpstr>Najduži zajednički podniz</vt:lpstr>
      <vt:lpstr>PowerPoint Presentation</vt:lpstr>
      <vt:lpstr>Udaljenost promjene</vt:lpstr>
      <vt:lpstr>Udaljenost promjene</vt:lpstr>
      <vt:lpstr>Udaljenost promjene</vt:lpstr>
      <vt:lpstr>PowerPoint Presentation</vt:lpstr>
      <vt:lpstr>Zadatak: Čokolada</vt:lpstr>
      <vt:lpstr>Zadatak: Čokolada</vt:lpstr>
      <vt:lpstr>PowerPoint Presentation</vt:lpstr>
      <vt:lpstr>Zadatak: Bond</vt:lpstr>
      <vt:lpstr>Zadatak: Bond</vt:lpstr>
      <vt:lpstr>Zadatak: Bond</vt:lpstr>
      <vt:lpstr>Zadatak: Bond</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Frane</dc:creator>
  <cp:lastModifiedBy>Kole</cp:lastModifiedBy>
  <cp:revision>144</cp:revision>
  <dcterms:created xsi:type="dcterms:W3CDTF">2006-08-16T00:00:00Z</dcterms:created>
  <dcterms:modified xsi:type="dcterms:W3CDTF">2020-04-09T18:23:36Z</dcterms:modified>
</cp:coreProperties>
</file>